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91" r:id="rId2"/>
    <p:sldId id="257" r:id="rId3"/>
    <p:sldId id="303" r:id="rId4"/>
    <p:sldId id="263" r:id="rId5"/>
    <p:sldId id="292" r:id="rId6"/>
    <p:sldId id="297" r:id="rId7"/>
    <p:sldId id="293" r:id="rId8"/>
    <p:sldId id="264" r:id="rId9"/>
    <p:sldId id="294" r:id="rId10"/>
    <p:sldId id="265" r:id="rId11"/>
    <p:sldId id="266" r:id="rId12"/>
    <p:sldId id="295" r:id="rId13"/>
    <p:sldId id="268" r:id="rId14"/>
    <p:sldId id="270" r:id="rId15"/>
    <p:sldId id="274" r:id="rId16"/>
    <p:sldId id="273" r:id="rId17"/>
    <p:sldId id="271" r:id="rId18"/>
    <p:sldId id="272" r:id="rId19"/>
    <p:sldId id="296" r:id="rId20"/>
    <p:sldId id="298" r:id="rId21"/>
    <p:sldId id="299" r:id="rId22"/>
    <p:sldId id="300" r:id="rId23"/>
    <p:sldId id="301"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2" d="100"/>
          <a:sy n="72" d="100"/>
        </p:scale>
        <p:origin x="636"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4109B-E7E3-4AC8-B22A-1B94275DAA8F}"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n-GB"/>
        </a:p>
      </dgm:t>
    </dgm:pt>
    <dgm:pt modelId="{DC332E74-478C-41F6-8850-D26FC735FAC3}">
      <dgm:prSet phldrT="[Text]"/>
      <dgm:spPr/>
      <dgm:t>
        <a:bodyPr/>
        <a:lstStyle/>
        <a:p>
          <a:r>
            <a:rPr lang="en-GB" dirty="0"/>
            <a:t>Planning</a:t>
          </a:r>
        </a:p>
      </dgm:t>
    </dgm:pt>
    <dgm:pt modelId="{C69DFFBD-2C87-4CE0-94C4-7AD95CA891EB}" type="parTrans" cxnId="{677F86DD-7BBF-4BBA-89AE-210B9C12B2F9}">
      <dgm:prSet/>
      <dgm:spPr/>
      <dgm:t>
        <a:bodyPr/>
        <a:lstStyle/>
        <a:p>
          <a:endParaRPr lang="en-GB"/>
        </a:p>
      </dgm:t>
    </dgm:pt>
    <dgm:pt modelId="{86A217A8-B972-4074-918C-D7E4E0FF14FE}" type="sibTrans" cxnId="{677F86DD-7BBF-4BBA-89AE-210B9C12B2F9}">
      <dgm:prSet/>
      <dgm:spPr/>
      <dgm:t>
        <a:bodyPr/>
        <a:lstStyle/>
        <a:p>
          <a:endParaRPr lang="en-GB"/>
        </a:p>
      </dgm:t>
    </dgm:pt>
    <dgm:pt modelId="{2FB88574-75FE-4683-99B6-D830958BE24D}">
      <dgm:prSet phldrT="[Text]"/>
      <dgm:spPr/>
      <dgm:t>
        <a:bodyPr/>
        <a:lstStyle/>
        <a:p>
          <a:r>
            <a:rPr lang="en-GB" dirty="0"/>
            <a:t>Judgment</a:t>
          </a:r>
        </a:p>
      </dgm:t>
    </dgm:pt>
    <dgm:pt modelId="{2544DF79-E39C-4D55-BFEF-787F04AD6ACC}" type="parTrans" cxnId="{10936213-8C8D-4322-990B-DC8EB96F2D5F}">
      <dgm:prSet/>
      <dgm:spPr/>
      <dgm:t>
        <a:bodyPr/>
        <a:lstStyle/>
        <a:p>
          <a:endParaRPr lang="en-GB"/>
        </a:p>
      </dgm:t>
    </dgm:pt>
    <dgm:pt modelId="{6FDB4DAC-F37E-45E0-AD37-11C9C890B870}" type="sibTrans" cxnId="{10936213-8C8D-4322-990B-DC8EB96F2D5F}">
      <dgm:prSet/>
      <dgm:spPr/>
      <dgm:t>
        <a:bodyPr/>
        <a:lstStyle/>
        <a:p>
          <a:endParaRPr lang="en-GB"/>
        </a:p>
      </dgm:t>
    </dgm:pt>
    <dgm:pt modelId="{1B10E30C-3EE8-4464-9AEC-AFE9351CE6D5}">
      <dgm:prSet phldrT="[Text]"/>
      <dgm:spPr/>
      <dgm:t>
        <a:bodyPr/>
        <a:lstStyle/>
        <a:p>
          <a:r>
            <a:rPr lang="en-GB" dirty="0"/>
            <a:t>Verbal fluency</a:t>
          </a:r>
        </a:p>
      </dgm:t>
    </dgm:pt>
    <dgm:pt modelId="{CB609FE6-98C1-403D-9F9D-36F56E98829A}" type="parTrans" cxnId="{74C42880-CC17-4EEB-BE5E-0B889D2F1F0B}">
      <dgm:prSet/>
      <dgm:spPr/>
      <dgm:t>
        <a:bodyPr/>
        <a:lstStyle/>
        <a:p>
          <a:endParaRPr lang="en-GB"/>
        </a:p>
      </dgm:t>
    </dgm:pt>
    <dgm:pt modelId="{33D2E5D6-E465-432C-8998-364E644B391E}" type="sibTrans" cxnId="{74C42880-CC17-4EEB-BE5E-0B889D2F1F0B}">
      <dgm:prSet/>
      <dgm:spPr/>
      <dgm:t>
        <a:bodyPr/>
        <a:lstStyle/>
        <a:p>
          <a:endParaRPr lang="en-GB"/>
        </a:p>
      </dgm:t>
    </dgm:pt>
    <dgm:pt modelId="{3D72E1D1-4C05-4397-B40E-99663232BC01}">
      <dgm:prSet phldrT="[Text]"/>
      <dgm:spPr/>
      <dgm:t>
        <a:bodyPr/>
        <a:lstStyle/>
        <a:p>
          <a:r>
            <a:rPr lang="en-GB" dirty="0"/>
            <a:t>Time span</a:t>
          </a:r>
        </a:p>
      </dgm:t>
    </dgm:pt>
    <dgm:pt modelId="{C0369B73-A3B8-49D4-A606-B197C0E50EAF}" type="parTrans" cxnId="{057C21E3-F50A-492B-A83C-22ED88551BBD}">
      <dgm:prSet/>
      <dgm:spPr/>
      <dgm:t>
        <a:bodyPr/>
        <a:lstStyle/>
        <a:p>
          <a:endParaRPr lang="en-GB"/>
        </a:p>
      </dgm:t>
    </dgm:pt>
    <dgm:pt modelId="{7AAA1BB1-6747-4DEC-9801-AEE92DDE586D}" type="sibTrans" cxnId="{057C21E3-F50A-492B-A83C-22ED88551BBD}">
      <dgm:prSet/>
      <dgm:spPr/>
      <dgm:t>
        <a:bodyPr/>
        <a:lstStyle/>
        <a:p>
          <a:endParaRPr lang="en-GB"/>
        </a:p>
      </dgm:t>
    </dgm:pt>
    <dgm:pt modelId="{0B1464BE-D530-4D8F-9184-FB9AE2ADB1BA}">
      <dgm:prSet phldrT="[Text]"/>
      <dgm:spPr/>
      <dgm:t>
        <a:bodyPr/>
        <a:lstStyle/>
        <a:p>
          <a:r>
            <a:rPr lang="en-GB" dirty="0"/>
            <a:t>Attention</a:t>
          </a:r>
        </a:p>
      </dgm:t>
    </dgm:pt>
    <dgm:pt modelId="{F34C2817-062C-4713-AD59-03D673EC5B73}" type="parTrans" cxnId="{4AC5E8DC-7DF2-470A-BF96-A03EE1030FCD}">
      <dgm:prSet/>
      <dgm:spPr/>
      <dgm:t>
        <a:bodyPr/>
        <a:lstStyle/>
        <a:p>
          <a:endParaRPr lang="en-GB"/>
        </a:p>
      </dgm:t>
    </dgm:pt>
    <dgm:pt modelId="{CE74FB8E-3054-4958-9018-2AF21270D2C3}" type="sibTrans" cxnId="{4AC5E8DC-7DF2-470A-BF96-A03EE1030FCD}">
      <dgm:prSet/>
      <dgm:spPr/>
      <dgm:t>
        <a:bodyPr/>
        <a:lstStyle/>
        <a:p>
          <a:endParaRPr lang="en-GB"/>
        </a:p>
      </dgm:t>
    </dgm:pt>
    <dgm:pt modelId="{1FCCAAD0-D0BF-4959-BEDE-DB424F750EF2}">
      <dgm:prSet/>
      <dgm:spPr/>
      <dgm:t>
        <a:bodyPr/>
        <a:lstStyle/>
        <a:p>
          <a:r>
            <a:rPr lang="en-GB" dirty="0"/>
            <a:t>Conceptual shifts</a:t>
          </a:r>
        </a:p>
      </dgm:t>
    </dgm:pt>
    <dgm:pt modelId="{72DBA8CF-6743-4010-967B-81BDE4791561}" type="parTrans" cxnId="{7ADF5EE3-DFF9-423A-873A-0B5F57B6A1B2}">
      <dgm:prSet/>
      <dgm:spPr/>
      <dgm:t>
        <a:bodyPr/>
        <a:lstStyle/>
        <a:p>
          <a:endParaRPr lang="en-GB"/>
        </a:p>
      </dgm:t>
    </dgm:pt>
    <dgm:pt modelId="{D8ECB69F-3AAB-4124-8CDB-823439982529}" type="sibTrans" cxnId="{7ADF5EE3-DFF9-423A-873A-0B5F57B6A1B2}">
      <dgm:prSet/>
      <dgm:spPr/>
      <dgm:t>
        <a:bodyPr/>
        <a:lstStyle/>
        <a:p>
          <a:endParaRPr lang="en-GB"/>
        </a:p>
      </dgm:t>
    </dgm:pt>
    <dgm:pt modelId="{D73D27DD-4D76-403A-AD3E-E6E0E5549D6F}">
      <dgm:prSet/>
      <dgm:spPr/>
      <dgm:t>
        <a:bodyPr/>
        <a:lstStyle/>
        <a:p>
          <a:r>
            <a:rPr lang="en-GB" dirty="0"/>
            <a:t>Insight and foresight</a:t>
          </a:r>
        </a:p>
      </dgm:t>
    </dgm:pt>
    <dgm:pt modelId="{BB0418FD-BEB6-4CF0-A8DE-1FFA445528F6}" type="parTrans" cxnId="{FC42DB73-CC8F-453D-8597-0EF6FD19EE8C}">
      <dgm:prSet/>
      <dgm:spPr/>
      <dgm:t>
        <a:bodyPr/>
        <a:lstStyle/>
        <a:p>
          <a:endParaRPr lang="en-GB"/>
        </a:p>
      </dgm:t>
    </dgm:pt>
    <dgm:pt modelId="{B9DD7F64-AE0E-482A-996B-118F4342FC8E}" type="sibTrans" cxnId="{FC42DB73-CC8F-453D-8597-0EF6FD19EE8C}">
      <dgm:prSet/>
      <dgm:spPr/>
      <dgm:t>
        <a:bodyPr/>
        <a:lstStyle/>
        <a:p>
          <a:endParaRPr lang="en-GB"/>
        </a:p>
      </dgm:t>
    </dgm:pt>
    <dgm:pt modelId="{461E7D8C-705A-4B06-AFEF-94B3F73414D6}">
      <dgm:prSet/>
      <dgm:spPr/>
      <dgm:t>
        <a:bodyPr/>
        <a:lstStyle/>
        <a:p>
          <a:r>
            <a:rPr lang="en-GB" dirty="0"/>
            <a:t>Ordering and sequencing</a:t>
          </a:r>
        </a:p>
      </dgm:t>
    </dgm:pt>
    <dgm:pt modelId="{1BCC3941-25B3-4F14-BACE-FE223C89CDB5}" type="parTrans" cxnId="{60CE5178-4F4C-465A-B6D7-D2A51AAB81A5}">
      <dgm:prSet/>
      <dgm:spPr/>
      <dgm:t>
        <a:bodyPr/>
        <a:lstStyle/>
        <a:p>
          <a:endParaRPr lang="en-GB"/>
        </a:p>
      </dgm:t>
    </dgm:pt>
    <dgm:pt modelId="{F6206626-5F9C-432A-860A-46514C66D843}" type="sibTrans" cxnId="{60CE5178-4F4C-465A-B6D7-D2A51AAB81A5}">
      <dgm:prSet/>
      <dgm:spPr/>
      <dgm:t>
        <a:bodyPr/>
        <a:lstStyle/>
        <a:p>
          <a:endParaRPr lang="en-GB"/>
        </a:p>
      </dgm:t>
    </dgm:pt>
    <dgm:pt modelId="{AB767177-B7CD-41AD-9058-29915D1B1338}">
      <dgm:prSet/>
      <dgm:spPr/>
      <dgm:t>
        <a:bodyPr/>
        <a:lstStyle/>
        <a:p>
          <a:r>
            <a:rPr lang="en-GB" dirty="0"/>
            <a:t>Visual scanning and shifting</a:t>
          </a:r>
        </a:p>
      </dgm:t>
    </dgm:pt>
    <dgm:pt modelId="{F8FC6916-2BBA-41F1-B123-A49C9E42F73D}" type="parTrans" cxnId="{F37BFFF7-B44C-4778-AE87-ABFB366C1E94}">
      <dgm:prSet/>
      <dgm:spPr/>
      <dgm:t>
        <a:bodyPr/>
        <a:lstStyle/>
        <a:p>
          <a:endParaRPr lang="en-GB"/>
        </a:p>
      </dgm:t>
    </dgm:pt>
    <dgm:pt modelId="{6514357F-26A2-4DDE-81D4-E7AB5CDC03BE}" type="sibTrans" cxnId="{F37BFFF7-B44C-4778-AE87-ABFB366C1E94}">
      <dgm:prSet/>
      <dgm:spPr/>
      <dgm:t>
        <a:bodyPr/>
        <a:lstStyle/>
        <a:p>
          <a:endParaRPr lang="en-GB"/>
        </a:p>
      </dgm:t>
    </dgm:pt>
    <dgm:pt modelId="{588987D8-009C-4B66-8FF7-E26647080698}">
      <dgm:prSet/>
      <dgm:spPr/>
      <dgm:t>
        <a:bodyPr/>
        <a:lstStyle/>
        <a:p>
          <a:r>
            <a:rPr lang="en-GB" dirty="0"/>
            <a:t>Inhibition</a:t>
          </a:r>
        </a:p>
      </dgm:t>
    </dgm:pt>
    <dgm:pt modelId="{B246EC4A-EFEF-4BB7-BD56-F859BD1D908B}" type="parTrans" cxnId="{9BFDD8DA-EE14-449B-9EFD-B1561E30C1C9}">
      <dgm:prSet/>
      <dgm:spPr/>
      <dgm:t>
        <a:bodyPr/>
        <a:lstStyle/>
        <a:p>
          <a:endParaRPr lang="en-GB"/>
        </a:p>
      </dgm:t>
    </dgm:pt>
    <dgm:pt modelId="{C40951D3-D37E-47D5-864A-9BF7C309CD4C}" type="sibTrans" cxnId="{9BFDD8DA-EE14-449B-9EFD-B1561E30C1C9}">
      <dgm:prSet/>
      <dgm:spPr/>
      <dgm:t>
        <a:bodyPr/>
        <a:lstStyle/>
        <a:p>
          <a:endParaRPr lang="en-GB"/>
        </a:p>
      </dgm:t>
    </dgm:pt>
    <dgm:pt modelId="{4870A45D-776A-42D1-8761-FA7B63C57C29}">
      <dgm:prSet/>
      <dgm:spPr/>
      <dgm:t>
        <a:bodyPr/>
        <a:lstStyle/>
        <a:p>
          <a:r>
            <a:rPr lang="en-US" altLang="en-US"/>
            <a:t>Motor regularity control</a:t>
          </a:r>
          <a:endParaRPr lang="en-US" altLang="en-US" dirty="0"/>
        </a:p>
      </dgm:t>
    </dgm:pt>
    <dgm:pt modelId="{840F4B21-6D77-4DE5-B59C-AE3E045F1341}" type="parTrans" cxnId="{A39AD577-DB11-4A18-9B2C-862A21210CA4}">
      <dgm:prSet/>
      <dgm:spPr/>
      <dgm:t>
        <a:bodyPr/>
        <a:lstStyle/>
        <a:p>
          <a:endParaRPr lang="en-GB"/>
        </a:p>
      </dgm:t>
    </dgm:pt>
    <dgm:pt modelId="{BDD8D456-1CF5-48CC-A0DF-B400A76EB0DD}" type="sibTrans" cxnId="{A39AD577-DB11-4A18-9B2C-862A21210CA4}">
      <dgm:prSet/>
      <dgm:spPr/>
      <dgm:t>
        <a:bodyPr/>
        <a:lstStyle/>
        <a:p>
          <a:endParaRPr lang="en-GB"/>
        </a:p>
      </dgm:t>
    </dgm:pt>
    <dgm:pt modelId="{0532E133-7F1D-4614-B872-83523AE511B1}">
      <dgm:prSet/>
      <dgm:spPr/>
      <dgm:t>
        <a:bodyPr/>
        <a:lstStyle/>
        <a:p>
          <a:r>
            <a:rPr lang="en-US" altLang="en-US" dirty="0"/>
            <a:t>Emotional regulation</a:t>
          </a:r>
        </a:p>
      </dgm:t>
    </dgm:pt>
    <dgm:pt modelId="{138F61AB-608F-48B8-ACEF-F96EC968F582}" type="parTrans" cxnId="{112CD2CE-5DE2-4B25-8761-7699B3583678}">
      <dgm:prSet/>
      <dgm:spPr/>
      <dgm:t>
        <a:bodyPr/>
        <a:lstStyle/>
        <a:p>
          <a:endParaRPr lang="en-GB"/>
        </a:p>
      </dgm:t>
    </dgm:pt>
    <dgm:pt modelId="{E14A1CE1-F668-4896-850D-E53DB97D3672}" type="sibTrans" cxnId="{112CD2CE-5DE2-4B25-8761-7699B3583678}">
      <dgm:prSet/>
      <dgm:spPr/>
      <dgm:t>
        <a:bodyPr/>
        <a:lstStyle/>
        <a:p>
          <a:endParaRPr lang="en-GB"/>
        </a:p>
      </dgm:t>
    </dgm:pt>
    <dgm:pt modelId="{49C60BD7-7D67-4E99-9659-419A1DF25CDE}" type="pres">
      <dgm:prSet presAssocID="{1654109B-E7E3-4AC8-B22A-1B94275DAA8F}" presName="diagram" presStyleCnt="0">
        <dgm:presLayoutVars>
          <dgm:dir/>
          <dgm:resizeHandles val="exact"/>
        </dgm:presLayoutVars>
      </dgm:prSet>
      <dgm:spPr/>
    </dgm:pt>
    <dgm:pt modelId="{8BBD4017-F8DD-4997-82F5-31E3CA34BA4A}" type="pres">
      <dgm:prSet presAssocID="{DC332E74-478C-41F6-8850-D26FC735FAC3}" presName="node" presStyleLbl="node1" presStyleIdx="0" presStyleCnt="12">
        <dgm:presLayoutVars>
          <dgm:bulletEnabled val="1"/>
        </dgm:presLayoutVars>
      </dgm:prSet>
      <dgm:spPr/>
    </dgm:pt>
    <dgm:pt modelId="{EA5179DE-3435-42CF-A106-1D64C6F4AE20}" type="pres">
      <dgm:prSet presAssocID="{86A217A8-B972-4074-918C-D7E4E0FF14FE}" presName="sibTrans" presStyleCnt="0"/>
      <dgm:spPr/>
    </dgm:pt>
    <dgm:pt modelId="{68A09BAA-BA2F-4D47-B516-57E6183621B4}" type="pres">
      <dgm:prSet presAssocID="{2FB88574-75FE-4683-99B6-D830958BE24D}" presName="node" presStyleLbl="node1" presStyleIdx="1" presStyleCnt="12">
        <dgm:presLayoutVars>
          <dgm:bulletEnabled val="1"/>
        </dgm:presLayoutVars>
      </dgm:prSet>
      <dgm:spPr/>
    </dgm:pt>
    <dgm:pt modelId="{5B751E03-A68F-46DC-A990-C028CAF6E8F0}" type="pres">
      <dgm:prSet presAssocID="{6FDB4DAC-F37E-45E0-AD37-11C9C890B870}" presName="sibTrans" presStyleCnt="0"/>
      <dgm:spPr/>
    </dgm:pt>
    <dgm:pt modelId="{8EA584E1-9CC8-4863-9FCF-DC6BBEA1DD95}" type="pres">
      <dgm:prSet presAssocID="{1B10E30C-3EE8-4464-9AEC-AFE9351CE6D5}" presName="node" presStyleLbl="node1" presStyleIdx="2" presStyleCnt="12">
        <dgm:presLayoutVars>
          <dgm:bulletEnabled val="1"/>
        </dgm:presLayoutVars>
      </dgm:prSet>
      <dgm:spPr/>
    </dgm:pt>
    <dgm:pt modelId="{9DC2D902-C83A-43DA-809D-67AA7231566A}" type="pres">
      <dgm:prSet presAssocID="{33D2E5D6-E465-432C-8998-364E644B391E}" presName="sibTrans" presStyleCnt="0"/>
      <dgm:spPr/>
    </dgm:pt>
    <dgm:pt modelId="{C98B5695-7046-469C-B598-B8D67AE65B18}" type="pres">
      <dgm:prSet presAssocID="{3D72E1D1-4C05-4397-B40E-99663232BC01}" presName="node" presStyleLbl="node1" presStyleIdx="3" presStyleCnt="12">
        <dgm:presLayoutVars>
          <dgm:bulletEnabled val="1"/>
        </dgm:presLayoutVars>
      </dgm:prSet>
      <dgm:spPr/>
    </dgm:pt>
    <dgm:pt modelId="{907AED26-A8D5-4DA4-8CF6-1A022254748F}" type="pres">
      <dgm:prSet presAssocID="{7AAA1BB1-6747-4DEC-9801-AEE92DDE586D}" presName="sibTrans" presStyleCnt="0"/>
      <dgm:spPr/>
    </dgm:pt>
    <dgm:pt modelId="{631A793F-FAAA-4178-8E44-F7AC8D331ED2}" type="pres">
      <dgm:prSet presAssocID="{1FCCAAD0-D0BF-4959-BEDE-DB424F750EF2}" presName="node" presStyleLbl="node1" presStyleIdx="4" presStyleCnt="12">
        <dgm:presLayoutVars>
          <dgm:bulletEnabled val="1"/>
        </dgm:presLayoutVars>
      </dgm:prSet>
      <dgm:spPr/>
    </dgm:pt>
    <dgm:pt modelId="{F6BC2692-7CBA-4D3F-8296-771CDC04E66D}" type="pres">
      <dgm:prSet presAssocID="{D8ECB69F-3AAB-4124-8CDB-823439982529}" presName="sibTrans" presStyleCnt="0"/>
      <dgm:spPr/>
    </dgm:pt>
    <dgm:pt modelId="{503145F0-C848-483C-BC03-8EFD074A7D42}" type="pres">
      <dgm:prSet presAssocID="{D73D27DD-4D76-403A-AD3E-E6E0E5549D6F}" presName="node" presStyleLbl="node1" presStyleIdx="5" presStyleCnt="12">
        <dgm:presLayoutVars>
          <dgm:bulletEnabled val="1"/>
        </dgm:presLayoutVars>
      </dgm:prSet>
      <dgm:spPr/>
    </dgm:pt>
    <dgm:pt modelId="{723BFD38-CD27-4A81-9705-7FFB7FF639EA}" type="pres">
      <dgm:prSet presAssocID="{B9DD7F64-AE0E-482A-996B-118F4342FC8E}" presName="sibTrans" presStyleCnt="0"/>
      <dgm:spPr/>
    </dgm:pt>
    <dgm:pt modelId="{0F2C3844-8E86-4835-83A1-E9CE6DF0A3AE}" type="pres">
      <dgm:prSet presAssocID="{0B1464BE-D530-4D8F-9184-FB9AE2ADB1BA}" presName="node" presStyleLbl="node1" presStyleIdx="6" presStyleCnt="12">
        <dgm:presLayoutVars>
          <dgm:bulletEnabled val="1"/>
        </dgm:presLayoutVars>
      </dgm:prSet>
      <dgm:spPr/>
    </dgm:pt>
    <dgm:pt modelId="{0BD4FDC8-8E63-43FA-A267-4441156E8977}" type="pres">
      <dgm:prSet presAssocID="{CE74FB8E-3054-4958-9018-2AF21270D2C3}" presName="sibTrans" presStyleCnt="0"/>
      <dgm:spPr/>
    </dgm:pt>
    <dgm:pt modelId="{2D6C871D-6FAB-4553-AB09-92DE6917B8E0}" type="pres">
      <dgm:prSet presAssocID="{461E7D8C-705A-4B06-AFEF-94B3F73414D6}" presName="node" presStyleLbl="node1" presStyleIdx="7" presStyleCnt="12">
        <dgm:presLayoutVars>
          <dgm:bulletEnabled val="1"/>
        </dgm:presLayoutVars>
      </dgm:prSet>
      <dgm:spPr/>
    </dgm:pt>
    <dgm:pt modelId="{FE6C194D-1B5C-41F7-9BDA-6EFB085DC9A9}" type="pres">
      <dgm:prSet presAssocID="{F6206626-5F9C-432A-860A-46514C66D843}" presName="sibTrans" presStyleCnt="0"/>
      <dgm:spPr/>
    </dgm:pt>
    <dgm:pt modelId="{30B75A37-1F07-4023-BB7D-98075E258AD1}" type="pres">
      <dgm:prSet presAssocID="{AB767177-B7CD-41AD-9058-29915D1B1338}" presName="node" presStyleLbl="node1" presStyleIdx="8" presStyleCnt="12">
        <dgm:presLayoutVars>
          <dgm:bulletEnabled val="1"/>
        </dgm:presLayoutVars>
      </dgm:prSet>
      <dgm:spPr/>
    </dgm:pt>
    <dgm:pt modelId="{C3BB6A5A-E453-4E4E-B151-9DBB8C19F01C}" type="pres">
      <dgm:prSet presAssocID="{6514357F-26A2-4DDE-81D4-E7AB5CDC03BE}" presName="sibTrans" presStyleCnt="0"/>
      <dgm:spPr/>
    </dgm:pt>
    <dgm:pt modelId="{EBF571E4-6B3C-478F-8D9B-D5073DBA844B}" type="pres">
      <dgm:prSet presAssocID="{4870A45D-776A-42D1-8761-FA7B63C57C29}" presName="node" presStyleLbl="node1" presStyleIdx="9" presStyleCnt="12">
        <dgm:presLayoutVars>
          <dgm:bulletEnabled val="1"/>
        </dgm:presLayoutVars>
      </dgm:prSet>
      <dgm:spPr/>
    </dgm:pt>
    <dgm:pt modelId="{C8109F08-BC57-4396-BEA5-A9560D6CF97E}" type="pres">
      <dgm:prSet presAssocID="{BDD8D456-1CF5-48CC-A0DF-B400A76EB0DD}" presName="sibTrans" presStyleCnt="0"/>
      <dgm:spPr/>
    </dgm:pt>
    <dgm:pt modelId="{52056EA5-7B0A-4DAB-AB64-7C0A2C6F1CF5}" type="pres">
      <dgm:prSet presAssocID="{0532E133-7F1D-4614-B872-83523AE511B1}" presName="node" presStyleLbl="node1" presStyleIdx="10" presStyleCnt="12">
        <dgm:presLayoutVars>
          <dgm:bulletEnabled val="1"/>
        </dgm:presLayoutVars>
      </dgm:prSet>
      <dgm:spPr/>
    </dgm:pt>
    <dgm:pt modelId="{21A5E330-5277-4012-A144-B016DBFEA48D}" type="pres">
      <dgm:prSet presAssocID="{E14A1CE1-F668-4896-850D-E53DB97D3672}" presName="sibTrans" presStyleCnt="0"/>
      <dgm:spPr/>
    </dgm:pt>
    <dgm:pt modelId="{99CA23EE-786A-4CD9-8BE0-DBF2D0D24318}" type="pres">
      <dgm:prSet presAssocID="{588987D8-009C-4B66-8FF7-E26647080698}" presName="node" presStyleLbl="node1" presStyleIdx="11" presStyleCnt="12">
        <dgm:presLayoutVars>
          <dgm:bulletEnabled val="1"/>
        </dgm:presLayoutVars>
      </dgm:prSet>
      <dgm:spPr/>
    </dgm:pt>
  </dgm:ptLst>
  <dgm:cxnLst>
    <dgm:cxn modelId="{10936213-8C8D-4322-990B-DC8EB96F2D5F}" srcId="{1654109B-E7E3-4AC8-B22A-1B94275DAA8F}" destId="{2FB88574-75FE-4683-99B6-D830958BE24D}" srcOrd="1" destOrd="0" parTransId="{2544DF79-E39C-4D55-BFEF-787F04AD6ACC}" sibTransId="{6FDB4DAC-F37E-45E0-AD37-11C9C890B870}"/>
    <dgm:cxn modelId="{9C8C022E-5FE3-7748-A48A-9B8A26A2469A}" type="presOf" srcId="{461E7D8C-705A-4B06-AFEF-94B3F73414D6}" destId="{2D6C871D-6FAB-4553-AB09-92DE6917B8E0}" srcOrd="0" destOrd="0" presId="urn:microsoft.com/office/officeart/2005/8/layout/default#1"/>
    <dgm:cxn modelId="{57923441-080B-C646-A931-BC7E79B3682B}" type="presOf" srcId="{1654109B-E7E3-4AC8-B22A-1B94275DAA8F}" destId="{49C60BD7-7D67-4E99-9659-419A1DF25CDE}" srcOrd="0" destOrd="0" presId="urn:microsoft.com/office/officeart/2005/8/layout/default#1"/>
    <dgm:cxn modelId="{EE67C468-0B1F-5B41-94C8-16AC6DC00D8A}" type="presOf" srcId="{588987D8-009C-4B66-8FF7-E26647080698}" destId="{99CA23EE-786A-4CD9-8BE0-DBF2D0D24318}" srcOrd="0" destOrd="0" presId="urn:microsoft.com/office/officeart/2005/8/layout/default#1"/>
    <dgm:cxn modelId="{BD97094F-FB9C-F44B-BBA0-FD614D92AECC}" type="presOf" srcId="{DC332E74-478C-41F6-8850-D26FC735FAC3}" destId="{8BBD4017-F8DD-4997-82F5-31E3CA34BA4A}" srcOrd="0" destOrd="0" presId="urn:microsoft.com/office/officeart/2005/8/layout/default#1"/>
    <dgm:cxn modelId="{FC42DB73-CC8F-453D-8597-0EF6FD19EE8C}" srcId="{1654109B-E7E3-4AC8-B22A-1B94275DAA8F}" destId="{D73D27DD-4D76-403A-AD3E-E6E0E5549D6F}" srcOrd="5" destOrd="0" parTransId="{BB0418FD-BEB6-4CF0-A8DE-1FFA445528F6}" sibTransId="{B9DD7F64-AE0E-482A-996B-118F4342FC8E}"/>
    <dgm:cxn modelId="{D70C4655-B9DD-3243-A6C3-7FABD59C83AB}" type="presOf" srcId="{0B1464BE-D530-4D8F-9184-FB9AE2ADB1BA}" destId="{0F2C3844-8E86-4835-83A1-E9CE6DF0A3AE}" srcOrd="0" destOrd="0" presId="urn:microsoft.com/office/officeart/2005/8/layout/default#1"/>
    <dgm:cxn modelId="{A39AD577-DB11-4A18-9B2C-862A21210CA4}" srcId="{1654109B-E7E3-4AC8-B22A-1B94275DAA8F}" destId="{4870A45D-776A-42D1-8761-FA7B63C57C29}" srcOrd="9" destOrd="0" parTransId="{840F4B21-6D77-4DE5-B59C-AE3E045F1341}" sibTransId="{BDD8D456-1CF5-48CC-A0DF-B400A76EB0DD}"/>
    <dgm:cxn modelId="{60CE5178-4F4C-465A-B6D7-D2A51AAB81A5}" srcId="{1654109B-E7E3-4AC8-B22A-1B94275DAA8F}" destId="{461E7D8C-705A-4B06-AFEF-94B3F73414D6}" srcOrd="7" destOrd="0" parTransId="{1BCC3941-25B3-4F14-BACE-FE223C89CDB5}" sibTransId="{F6206626-5F9C-432A-860A-46514C66D843}"/>
    <dgm:cxn modelId="{6DF2CC78-3061-6443-A7DE-AA7E97B8AE23}" type="presOf" srcId="{2FB88574-75FE-4683-99B6-D830958BE24D}" destId="{68A09BAA-BA2F-4D47-B516-57E6183621B4}" srcOrd="0" destOrd="0" presId="urn:microsoft.com/office/officeart/2005/8/layout/default#1"/>
    <dgm:cxn modelId="{E8C9565A-F270-E243-978B-2CEE2FC53FB4}" type="presOf" srcId="{3D72E1D1-4C05-4397-B40E-99663232BC01}" destId="{C98B5695-7046-469C-B598-B8D67AE65B18}" srcOrd="0" destOrd="0" presId="urn:microsoft.com/office/officeart/2005/8/layout/default#1"/>
    <dgm:cxn modelId="{74C42880-CC17-4EEB-BE5E-0B889D2F1F0B}" srcId="{1654109B-E7E3-4AC8-B22A-1B94275DAA8F}" destId="{1B10E30C-3EE8-4464-9AEC-AFE9351CE6D5}" srcOrd="2" destOrd="0" parTransId="{CB609FE6-98C1-403D-9F9D-36F56E98829A}" sibTransId="{33D2E5D6-E465-432C-8998-364E644B391E}"/>
    <dgm:cxn modelId="{0B5CBEB2-52C7-D74A-BB0A-277F624F2A4F}" type="presOf" srcId="{D73D27DD-4D76-403A-AD3E-E6E0E5549D6F}" destId="{503145F0-C848-483C-BC03-8EFD074A7D42}" srcOrd="0" destOrd="0" presId="urn:microsoft.com/office/officeart/2005/8/layout/default#1"/>
    <dgm:cxn modelId="{F85646B8-90CE-BD4C-B7ED-EEEEA248616A}" type="presOf" srcId="{0532E133-7F1D-4614-B872-83523AE511B1}" destId="{52056EA5-7B0A-4DAB-AB64-7C0A2C6F1CF5}" srcOrd="0" destOrd="0" presId="urn:microsoft.com/office/officeart/2005/8/layout/default#1"/>
    <dgm:cxn modelId="{112CD2CE-5DE2-4B25-8761-7699B3583678}" srcId="{1654109B-E7E3-4AC8-B22A-1B94275DAA8F}" destId="{0532E133-7F1D-4614-B872-83523AE511B1}" srcOrd="10" destOrd="0" parTransId="{138F61AB-608F-48B8-ACEF-F96EC968F582}" sibTransId="{E14A1CE1-F668-4896-850D-E53DB97D3672}"/>
    <dgm:cxn modelId="{7C58AAD7-9C09-8D45-97B2-B7A6770E025E}" type="presOf" srcId="{AB767177-B7CD-41AD-9058-29915D1B1338}" destId="{30B75A37-1F07-4023-BB7D-98075E258AD1}" srcOrd="0" destOrd="0" presId="urn:microsoft.com/office/officeart/2005/8/layout/default#1"/>
    <dgm:cxn modelId="{9BFDD8DA-EE14-449B-9EFD-B1561E30C1C9}" srcId="{1654109B-E7E3-4AC8-B22A-1B94275DAA8F}" destId="{588987D8-009C-4B66-8FF7-E26647080698}" srcOrd="11" destOrd="0" parTransId="{B246EC4A-EFEF-4BB7-BD56-F859BD1D908B}" sibTransId="{C40951D3-D37E-47D5-864A-9BF7C309CD4C}"/>
    <dgm:cxn modelId="{4AC5E8DC-7DF2-470A-BF96-A03EE1030FCD}" srcId="{1654109B-E7E3-4AC8-B22A-1B94275DAA8F}" destId="{0B1464BE-D530-4D8F-9184-FB9AE2ADB1BA}" srcOrd="6" destOrd="0" parTransId="{F34C2817-062C-4713-AD59-03D673EC5B73}" sibTransId="{CE74FB8E-3054-4958-9018-2AF21270D2C3}"/>
    <dgm:cxn modelId="{677F86DD-7BBF-4BBA-89AE-210B9C12B2F9}" srcId="{1654109B-E7E3-4AC8-B22A-1B94275DAA8F}" destId="{DC332E74-478C-41F6-8850-D26FC735FAC3}" srcOrd="0" destOrd="0" parTransId="{C69DFFBD-2C87-4CE0-94C4-7AD95CA891EB}" sibTransId="{86A217A8-B972-4074-918C-D7E4E0FF14FE}"/>
    <dgm:cxn modelId="{057C21E3-F50A-492B-A83C-22ED88551BBD}" srcId="{1654109B-E7E3-4AC8-B22A-1B94275DAA8F}" destId="{3D72E1D1-4C05-4397-B40E-99663232BC01}" srcOrd="3" destOrd="0" parTransId="{C0369B73-A3B8-49D4-A606-B197C0E50EAF}" sibTransId="{7AAA1BB1-6747-4DEC-9801-AEE92DDE586D}"/>
    <dgm:cxn modelId="{7ADF5EE3-DFF9-423A-873A-0B5F57B6A1B2}" srcId="{1654109B-E7E3-4AC8-B22A-1B94275DAA8F}" destId="{1FCCAAD0-D0BF-4959-BEDE-DB424F750EF2}" srcOrd="4" destOrd="0" parTransId="{72DBA8CF-6743-4010-967B-81BDE4791561}" sibTransId="{D8ECB69F-3AAB-4124-8CDB-823439982529}"/>
    <dgm:cxn modelId="{8480FBF1-0062-874D-A3A6-0F88B8BB4AFC}" type="presOf" srcId="{4870A45D-776A-42D1-8761-FA7B63C57C29}" destId="{EBF571E4-6B3C-478F-8D9B-D5073DBA844B}" srcOrd="0" destOrd="0" presId="urn:microsoft.com/office/officeart/2005/8/layout/default#1"/>
    <dgm:cxn modelId="{3033FCF7-8F86-C64B-8728-4D9AFC753A2C}" type="presOf" srcId="{1B10E30C-3EE8-4464-9AEC-AFE9351CE6D5}" destId="{8EA584E1-9CC8-4863-9FCF-DC6BBEA1DD95}" srcOrd="0" destOrd="0" presId="urn:microsoft.com/office/officeart/2005/8/layout/default#1"/>
    <dgm:cxn modelId="{F37BFFF7-B44C-4778-AE87-ABFB366C1E94}" srcId="{1654109B-E7E3-4AC8-B22A-1B94275DAA8F}" destId="{AB767177-B7CD-41AD-9058-29915D1B1338}" srcOrd="8" destOrd="0" parTransId="{F8FC6916-2BBA-41F1-B123-A49C9E42F73D}" sibTransId="{6514357F-26A2-4DDE-81D4-E7AB5CDC03BE}"/>
    <dgm:cxn modelId="{A7094CF8-FD26-4045-BE83-A9B0276FD755}" type="presOf" srcId="{1FCCAAD0-D0BF-4959-BEDE-DB424F750EF2}" destId="{631A793F-FAAA-4178-8E44-F7AC8D331ED2}" srcOrd="0" destOrd="0" presId="urn:microsoft.com/office/officeart/2005/8/layout/default#1"/>
    <dgm:cxn modelId="{2FCBE2B4-C80F-834F-B2CF-2DDCB7DA1C82}" type="presParOf" srcId="{49C60BD7-7D67-4E99-9659-419A1DF25CDE}" destId="{8BBD4017-F8DD-4997-82F5-31E3CA34BA4A}" srcOrd="0" destOrd="0" presId="urn:microsoft.com/office/officeart/2005/8/layout/default#1"/>
    <dgm:cxn modelId="{1D2FFF61-109F-0942-97E1-B94DA8AA322A}" type="presParOf" srcId="{49C60BD7-7D67-4E99-9659-419A1DF25CDE}" destId="{EA5179DE-3435-42CF-A106-1D64C6F4AE20}" srcOrd="1" destOrd="0" presId="urn:microsoft.com/office/officeart/2005/8/layout/default#1"/>
    <dgm:cxn modelId="{737C9C86-F827-0745-8950-26E23FDB38C7}" type="presParOf" srcId="{49C60BD7-7D67-4E99-9659-419A1DF25CDE}" destId="{68A09BAA-BA2F-4D47-B516-57E6183621B4}" srcOrd="2" destOrd="0" presId="urn:microsoft.com/office/officeart/2005/8/layout/default#1"/>
    <dgm:cxn modelId="{7D7C402E-4F92-2D40-AF25-8B657A1A22E4}" type="presParOf" srcId="{49C60BD7-7D67-4E99-9659-419A1DF25CDE}" destId="{5B751E03-A68F-46DC-A990-C028CAF6E8F0}" srcOrd="3" destOrd="0" presId="urn:microsoft.com/office/officeart/2005/8/layout/default#1"/>
    <dgm:cxn modelId="{01F03C35-73D3-194C-A223-8E3BCF7C07F5}" type="presParOf" srcId="{49C60BD7-7D67-4E99-9659-419A1DF25CDE}" destId="{8EA584E1-9CC8-4863-9FCF-DC6BBEA1DD95}" srcOrd="4" destOrd="0" presId="urn:microsoft.com/office/officeart/2005/8/layout/default#1"/>
    <dgm:cxn modelId="{45BC850A-1B25-AD48-92A3-6F33B78570BB}" type="presParOf" srcId="{49C60BD7-7D67-4E99-9659-419A1DF25CDE}" destId="{9DC2D902-C83A-43DA-809D-67AA7231566A}" srcOrd="5" destOrd="0" presId="urn:microsoft.com/office/officeart/2005/8/layout/default#1"/>
    <dgm:cxn modelId="{43A31933-A59C-2C4F-A654-C85BCD00B980}" type="presParOf" srcId="{49C60BD7-7D67-4E99-9659-419A1DF25CDE}" destId="{C98B5695-7046-469C-B598-B8D67AE65B18}" srcOrd="6" destOrd="0" presId="urn:microsoft.com/office/officeart/2005/8/layout/default#1"/>
    <dgm:cxn modelId="{66578DDE-24A5-0B40-A2CB-55889FC5157F}" type="presParOf" srcId="{49C60BD7-7D67-4E99-9659-419A1DF25CDE}" destId="{907AED26-A8D5-4DA4-8CF6-1A022254748F}" srcOrd="7" destOrd="0" presId="urn:microsoft.com/office/officeart/2005/8/layout/default#1"/>
    <dgm:cxn modelId="{A32E5C26-AFE5-2645-945C-5E2998718EAF}" type="presParOf" srcId="{49C60BD7-7D67-4E99-9659-419A1DF25CDE}" destId="{631A793F-FAAA-4178-8E44-F7AC8D331ED2}" srcOrd="8" destOrd="0" presId="urn:microsoft.com/office/officeart/2005/8/layout/default#1"/>
    <dgm:cxn modelId="{4B139DDC-5318-F040-91C4-2C72DBE84E15}" type="presParOf" srcId="{49C60BD7-7D67-4E99-9659-419A1DF25CDE}" destId="{F6BC2692-7CBA-4D3F-8296-771CDC04E66D}" srcOrd="9" destOrd="0" presId="urn:microsoft.com/office/officeart/2005/8/layout/default#1"/>
    <dgm:cxn modelId="{50232162-0CC2-9046-9838-C060405942D0}" type="presParOf" srcId="{49C60BD7-7D67-4E99-9659-419A1DF25CDE}" destId="{503145F0-C848-483C-BC03-8EFD074A7D42}" srcOrd="10" destOrd="0" presId="urn:microsoft.com/office/officeart/2005/8/layout/default#1"/>
    <dgm:cxn modelId="{66288E75-43AC-2C44-9777-782B20082381}" type="presParOf" srcId="{49C60BD7-7D67-4E99-9659-419A1DF25CDE}" destId="{723BFD38-CD27-4A81-9705-7FFB7FF639EA}" srcOrd="11" destOrd="0" presId="urn:microsoft.com/office/officeart/2005/8/layout/default#1"/>
    <dgm:cxn modelId="{64BA8412-327E-B24F-8EED-BF6BC8825581}" type="presParOf" srcId="{49C60BD7-7D67-4E99-9659-419A1DF25CDE}" destId="{0F2C3844-8E86-4835-83A1-E9CE6DF0A3AE}" srcOrd="12" destOrd="0" presId="urn:microsoft.com/office/officeart/2005/8/layout/default#1"/>
    <dgm:cxn modelId="{66733E47-D9C3-BE45-B1BE-B76BAFA3EF6D}" type="presParOf" srcId="{49C60BD7-7D67-4E99-9659-419A1DF25CDE}" destId="{0BD4FDC8-8E63-43FA-A267-4441156E8977}" srcOrd="13" destOrd="0" presId="urn:microsoft.com/office/officeart/2005/8/layout/default#1"/>
    <dgm:cxn modelId="{48B2D33A-B84B-474D-918D-FB4FED5503F6}" type="presParOf" srcId="{49C60BD7-7D67-4E99-9659-419A1DF25CDE}" destId="{2D6C871D-6FAB-4553-AB09-92DE6917B8E0}" srcOrd="14" destOrd="0" presId="urn:microsoft.com/office/officeart/2005/8/layout/default#1"/>
    <dgm:cxn modelId="{DB86F6D6-17F4-9245-8EBF-A59BBC758242}" type="presParOf" srcId="{49C60BD7-7D67-4E99-9659-419A1DF25CDE}" destId="{FE6C194D-1B5C-41F7-9BDA-6EFB085DC9A9}" srcOrd="15" destOrd="0" presId="urn:microsoft.com/office/officeart/2005/8/layout/default#1"/>
    <dgm:cxn modelId="{7362E441-FCF9-3A42-9CD3-DE2055C8B688}" type="presParOf" srcId="{49C60BD7-7D67-4E99-9659-419A1DF25CDE}" destId="{30B75A37-1F07-4023-BB7D-98075E258AD1}" srcOrd="16" destOrd="0" presId="urn:microsoft.com/office/officeart/2005/8/layout/default#1"/>
    <dgm:cxn modelId="{C1015291-EB59-1248-856F-6CD24169E9FC}" type="presParOf" srcId="{49C60BD7-7D67-4E99-9659-419A1DF25CDE}" destId="{C3BB6A5A-E453-4E4E-B151-9DBB8C19F01C}" srcOrd="17" destOrd="0" presId="urn:microsoft.com/office/officeart/2005/8/layout/default#1"/>
    <dgm:cxn modelId="{EC197715-6BC6-B046-961D-821B0FE9F6A6}" type="presParOf" srcId="{49C60BD7-7D67-4E99-9659-419A1DF25CDE}" destId="{EBF571E4-6B3C-478F-8D9B-D5073DBA844B}" srcOrd="18" destOrd="0" presId="urn:microsoft.com/office/officeart/2005/8/layout/default#1"/>
    <dgm:cxn modelId="{17681679-2E68-044F-ADE3-2206FD9814C6}" type="presParOf" srcId="{49C60BD7-7D67-4E99-9659-419A1DF25CDE}" destId="{C8109F08-BC57-4396-BEA5-A9560D6CF97E}" srcOrd="19" destOrd="0" presId="urn:microsoft.com/office/officeart/2005/8/layout/default#1"/>
    <dgm:cxn modelId="{CE7ECDB9-4974-CA40-8F7B-C309D31EE052}" type="presParOf" srcId="{49C60BD7-7D67-4E99-9659-419A1DF25CDE}" destId="{52056EA5-7B0A-4DAB-AB64-7C0A2C6F1CF5}" srcOrd="20" destOrd="0" presId="urn:microsoft.com/office/officeart/2005/8/layout/default#1"/>
    <dgm:cxn modelId="{57EF19CF-89F4-B544-B8D0-5F1D5630D607}" type="presParOf" srcId="{49C60BD7-7D67-4E99-9659-419A1DF25CDE}" destId="{21A5E330-5277-4012-A144-B016DBFEA48D}" srcOrd="21" destOrd="0" presId="urn:microsoft.com/office/officeart/2005/8/layout/default#1"/>
    <dgm:cxn modelId="{20EDCCEA-08E7-1C41-A31E-8FFD3F7A6419}" type="presParOf" srcId="{49C60BD7-7D67-4E99-9659-419A1DF25CDE}" destId="{99CA23EE-786A-4CD9-8BE0-DBF2D0D24318}" srcOrd="2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4017-F8DD-4997-82F5-31E3CA34BA4A}">
      <dsp:nvSpPr>
        <dsp:cNvPr id="0" name=""/>
        <dsp:cNvSpPr/>
      </dsp:nvSpPr>
      <dsp:spPr>
        <a:xfrm>
          <a:off x="740388" y="2508"/>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Planning</a:t>
          </a:r>
        </a:p>
      </dsp:txBody>
      <dsp:txXfrm>
        <a:off x="740388" y="2508"/>
        <a:ext cx="1945024" cy="1167014"/>
      </dsp:txXfrm>
    </dsp:sp>
    <dsp:sp modelId="{68A09BAA-BA2F-4D47-B516-57E6183621B4}">
      <dsp:nvSpPr>
        <dsp:cNvPr id="0" name=""/>
        <dsp:cNvSpPr/>
      </dsp:nvSpPr>
      <dsp:spPr>
        <a:xfrm>
          <a:off x="2879915" y="2508"/>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Judgment</a:t>
          </a:r>
        </a:p>
      </dsp:txBody>
      <dsp:txXfrm>
        <a:off x="2879915" y="2508"/>
        <a:ext cx="1945024" cy="1167014"/>
      </dsp:txXfrm>
    </dsp:sp>
    <dsp:sp modelId="{8EA584E1-9CC8-4863-9FCF-DC6BBEA1DD95}">
      <dsp:nvSpPr>
        <dsp:cNvPr id="0" name=""/>
        <dsp:cNvSpPr/>
      </dsp:nvSpPr>
      <dsp:spPr>
        <a:xfrm>
          <a:off x="5019442" y="2508"/>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Verbal fluency</a:t>
          </a:r>
        </a:p>
      </dsp:txBody>
      <dsp:txXfrm>
        <a:off x="5019442" y="2508"/>
        <a:ext cx="1945024" cy="1167014"/>
      </dsp:txXfrm>
    </dsp:sp>
    <dsp:sp modelId="{C98B5695-7046-469C-B598-B8D67AE65B18}">
      <dsp:nvSpPr>
        <dsp:cNvPr id="0" name=""/>
        <dsp:cNvSpPr/>
      </dsp:nvSpPr>
      <dsp:spPr>
        <a:xfrm>
          <a:off x="740388" y="1364025"/>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Time span</a:t>
          </a:r>
        </a:p>
      </dsp:txBody>
      <dsp:txXfrm>
        <a:off x="740388" y="1364025"/>
        <a:ext cx="1945024" cy="1167014"/>
      </dsp:txXfrm>
    </dsp:sp>
    <dsp:sp modelId="{631A793F-FAAA-4178-8E44-F7AC8D331ED2}">
      <dsp:nvSpPr>
        <dsp:cNvPr id="0" name=""/>
        <dsp:cNvSpPr/>
      </dsp:nvSpPr>
      <dsp:spPr>
        <a:xfrm>
          <a:off x="2879915" y="1364025"/>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Conceptual shifts</a:t>
          </a:r>
        </a:p>
      </dsp:txBody>
      <dsp:txXfrm>
        <a:off x="2879915" y="1364025"/>
        <a:ext cx="1945024" cy="1167014"/>
      </dsp:txXfrm>
    </dsp:sp>
    <dsp:sp modelId="{503145F0-C848-483C-BC03-8EFD074A7D42}">
      <dsp:nvSpPr>
        <dsp:cNvPr id="0" name=""/>
        <dsp:cNvSpPr/>
      </dsp:nvSpPr>
      <dsp:spPr>
        <a:xfrm>
          <a:off x="5019442" y="1364025"/>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Insight and foresight</a:t>
          </a:r>
        </a:p>
      </dsp:txBody>
      <dsp:txXfrm>
        <a:off x="5019442" y="1364025"/>
        <a:ext cx="1945024" cy="1167014"/>
      </dsp:txXfrm>
    </dsp:sp>
    <dsp:sp modelId="{0F2C3844-8E86-4835-83A1-E9CE6DF0A3AE}">
      <dsp:nvSpPr>
        <dsp:cNvPr id="0" name=""/>
        <dsp:cNvSpPr/>
      </dsp:nvSpPr>
      <dsp:spPr>
        <a:xfrm>
          <a:off x="740388" y="2725543"/>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Attention</a:t>
          </a:r>
        </a:p>
      </dsp:txBody>
      <dsp:txXfrm>
        <a:off x="740388" y="2725543"/>
        <a:ext cx="1945024" cy="1167014"/>
      </dsp:txXfrm>
    </dsp:sp>
    <dsp:sp modelId="{2D6C871D-6FAB-4553-AB09-92DE6917B8E0}">
      <dsp:nvSpPr>
        <dsp:cNvPr id="0" name=""/>
        <dsp:cNvSpPr/>
      </dsp:nvSpPr>
      <dsp:spPr>
        <a:xfrm>
          <a:off x="2879915" y="2725543"/>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Ordering and sequencing</a:t>
          </a:r>
        </a:p>
      </dsp:txBody>
      <dsp:txXfrm>
        <a:off x="2879915" y="2725543"/>
        <a:ext cx="1945024" cy="1167014"/>
      </dsp:txXfrm>
    </dsp:sp>
    <dsp:sp modelId="{30B75A37-1F07-4023-BB7D-98075E258AD1}">
      <dsp:nvSpPr>
        <dsp:cNvPr id="0" name=""/>
        <dsp:cNvSpPr/>
      </dsp:nvSpPr>
      <dsp:spPr>
        <a:xfrm>
          <a:off x="5019442" y="2725543"/>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Visual scanning and shifting</a:t>
          </a:r>
        </a:p>
      </dsp:txBody>
      <dsp:txXfrm>
        <a:off x="5019442" y="2725543"/>
        <a:ext cx="1945024" cy="1167014"/>
      </dsp:txXfrm>
    </dsp:sp>
    <dsp:sp modelId="{EBF571E4-6B3C-478F-8D9B-D5073DBA844B}">
      <dsp:nvSpPr>
        <dsp:cNvPr id="0" name=""/>
        <dsp:cNvSpPr/>
      </dsp:nvSpPr>
      <dsp:spPr>
        <a:xfrm>
          <a:off x="740388" y="4087060"/>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a:t>Motor regularity control</a:t>
          </a:r>
          <a:endParaRPr lang="en-US" altLang="en-US" sz="2300" kern="1200" dirty="0"/>
        </a:p>
      </dsp:txBody>
      <dsp:txXfrm>
        <a:off x="740388" y="4087060"/>
        <a:ext cx="1945024" cy="1167014"/>
      </dsp:txXfrm>
    </dsp:sp>
    <dsp:sp modelId="{52056EA5-7B0A-4DAB-AB64-7C0A2C6F1CF5}">
      <dsp:nvSpPr>
        <dsp:cNvPr id="0" name=""/>
        <dsp:cNvSpPr/>
      </dsp:nvSpPr>
      <dsp:spPr>
        <a:xfrm>
          <a:off x="2879915" y="4087060"/>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Emotional regulation</a:t>
          </a:r>
        </a:p>
      </dsp:txBody>
      <dsp:txXfrm>
        <a:off x="2879915" y="4087060"/>
        <a:ext cx="1945024" cy="1167014"/>
      </dsp:txXfrm>
    </dsp:sp>
    <dsp:sp modelId="{99CA23EE-786A-4CD9-8BE0-DBF2D0D24318}">
      <dsp:nvSpPr>
        <dsp:cNvPr id="0" name=""/>
        <dsp:cNvSpPr/>
      </dsp:nvSpPr>
      <dsp:spPr>
        <a:xfrm>
          <a:off x="5019442" y="4087060"/>
          <a:ext cx="1945024" cy="11670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Inhibition</a:t>
          </a:r>
        </a:p>
      </dsp:txBody>
      <dsp:txXfrm>
        <a:off x="5019442" y="4087060"/>
        <a:ext cx="1945024" cy="11670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C8600-F379-E84C-8A79-D958FA17B87E}"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52A6F-FC57-6548-8DF0-80ADF3CF9227}" type="slidenum">
              <a:rPr lang="en-US" smtClean="0"/>
              <a:t>‹#›</a:t>
            </a:fld>
            <a:endParaRPr lang="en-US"/>
          </a:p>
        </p:txBody>
      </p:sp>
    </p:spTree>
    <p:extLst>
      <p:ext uri="{BB962C8B-B14F-4D97-AF65-F5344CB8AC3E}">
        <p14:creationId xmlns:p14="http://schemas.microsoft.com/office/powerpoint/2010/main" val="201562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Good afternoon. I would like to start my thanking the committee for allowing me to attend your meeting and to share some of our work. I am part of a multidisciplinary group who have undertaken a series of projects investigating neurodevelopmental outcomes following in utero exposure to AEDs. The data here is from a recent collaborative project undertaken with the UK Epilepsy and Pregnancy Register, undertaken with the aim to reduced the latency between onset of newer AED use and knowledge of potential neurodevelopmental risks.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0794F93-B6CE-5B46-9FBB-40B496DDACD4}" type="slidenum">
              <a:rPr lang="en-GB" altLang="en-US">
                <a:latin typeface="Arial" charset="0"/>
              </a:rPr>
              <a:pPr>
                <a:spcBef>
                  <a:spcPct val="0"/>
                </a:spcBef>
              </a:pPr>
              <a:t>1</a:t>
            </a:fld>
            <a:endParaRPr lang="en-GB" altLang="en-US">
              <a:latin typeface="Arial" charset="0"/>
            </a:endParaRPr>
          </a:p>
        </p:txBody>
      </p:sp>
    </p:spTree>
    <p:extLst>
      <p:ext uri="{BB962C8B-B14F-4D97-AF65-F5344CB8AC3E}">
        <p14:creationId xmlns:p14="http://schemas.microsoft.com/office/powerpoint/2010/main" val="36779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5748769-2284-F842-A20F-F5A4492F19AB}" type="slidenum">
              <a:rPr lang="en-US" altLang="en-US">
                <a:latin typeface="Calibri" charset="0"/>
              </a:rPr>
              <a:pPr eaLnBrk="1" hangingPunct="1"/>
              <a:t>2</a:t>
            </a:fld>
            <a:endParaRPr lang="en-US" altLang="en-US">
              <a:latin typeface="Calibri"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tLang="en-US">
              <a:ea typeface="ＭＳ Ｐゴシック" charset="-128"/>
            </a:endParaRPr>
          </a:p>
        </p:txBody>
      </p:sp>
    </p:spTree>
    <p:extLst>
      <p:ext uri="{BB962C8B-B14F-4D97-AF65-F5344CB8AC3E}">
        <p14:creationId xmlns:p14="http://schemas.microsoft.com/office/powerpoint/2010/main" val="3420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en-US">
              <a:ea typeface="ＭＳ Ｐゴシック"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0E0AA01-9F05-034B-A257-23F21F45C90E}" type="slidenum">
              <a:rPr lang="en-GB" altLang="en-US"/>
              <a:pPr eaLnBrk="1" hangingPunct="1"/>
              <a:t>3</a:t>
            </a:fld>
            <a:endParaRPr lang="en-GB" altLang="en-US"/>
          </a:p>
        </p:txBody>
      </p:sp>
    </p:spTree>
    <p:extLst>
      <p:ext uri="{BB962C8B-B14F-4D97-AF65-F5344CB8AC3E}">
        <p14:creationId xmlns:p14="http://schemas.microsoft.com/office/powerpoint/2010/main" val="207855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5A29F34-D9BE-CA47-89E1-353315363E45}" type="slidenum">
              <a:rPr lang="en-US" altLang="en-US"/>
              <a:pPr/>
              <a:t>4</a:t>
            </a:fld>
            <a:endParaRPr lang="en-US"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2798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00B89F1-0CD6-2B44-B1A0-32501E2DB708}" type="slidenum">
              <a:rPr lang="en-US" altLang="en-US"/>
              <a:pPr/>
              <a:t>13</a:t>
            </a:fld>
            <a:endParaRPr lang="en-US" altLang="en-US"/>
          </a:p>
        </p:txBody>
      </p:sp>
    </p:spTree>
    <p:extLst>
      <p:ext uri="{BB962C8B-B14F-4D97-AF65-F5344CB8AC3E}">
        <p14:creationId xmlns:p14="http://schemas.microsoft.com/office/powerpoint/2010/main" val="46904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77AE2A0-443F-9847-B2D3-4A305E8F314A}" type="slidenum">
              <a:rPr lang="en-US" altLang="en-US"/>
              <a:pPr/>
              <a:t>14</a:t>
            </a:fld>
            <a:endParaRPr lang="en-US"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6295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en-US">
              <a:ea typeface="ＭＳ Ｐゴシック"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E228F2-80C7-9A4D-A170-A7D01C6BF008}" type="slidenum">
              <a:rPr lang="en-GB" altLang="en-US"/>
              <a:pPr eaLnBrk="1" hangingPunct="1"/>
              <a:t>15</a:t>
            </a:fld>
            <a:endParaRPr lang="en-GB" altLang="en-US"/>
          </a:p>
        </p:txBody>
      </p:sp>
    </p:spTree>
    <p:extLst>
      <p:ext uri="{BB962C8B-B14F-4D97-AF65-F5344CB8AC3E}">
        <p14:creationId xmlns:p14="http://schemas.microsoft.com/office/powerpoint/2010/main" val="79702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ea typeface="ＭＳ Ｐゴシック" charset="-128"/>
              </a:rPr>
              <a:t>Good afternoon</a:t>
            </a:r>
          </a:p>
          <a:p>
            <a:pPr>
              <a:spcBef>
                <a:spcPct val="0"/>
              </a:spcBef>
            </a:pPr>
            <a:endParaRPr lang="en-GB" altLang="en-US">
              <a:ea typeface="ＭＳ Ｐゴシック" charset="-128"/>
            </a:endParaRPr>
          </a:p>
          <a:p>
            <a:pPr>
              <a:spcBef>
                <a:spcPct val="0"/>
              </a:spcBef>
            </a:pPr>
            <a:r>
              <a:rPr lang="en-GB" altLang="en-US">
                <a:ea typeface="ＭＳ Ｐゴシック" charset="-128"/>
              </a:rPr>
              <a:t>I would firstly like to thank the association for allowing me this opportunity to present to you our data on developemental outcomes in children after in utero exposure to and antiepileptic drug Levetiracetam.</a:t>
            </a:r>
          </a:p>
          <a:p>
            <a:pPr>
              <a:spcBef>
                <a:spcPct val="0"/>
              </a:spcBef>
            </a:pPr>
            <a:endParaRPr lang="en-GB" altLang="en-US">
              <a:ea typeface="ＭＳ Ｐゴシック" charset="-128"/>
            </a:endParaRPr>
          </a:p>
        </p:txBody>
      </p:sp>
      <p:sp>
        <p:nvSpPr>
          <p:cNvPr id="409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lgn="r" eaLnBrk="1" hangingPunct="1">
              <a:spcBef>
                <a:spcPct val="0"/>
              </a:spcBef>
            </a:pPr>
            <a:fld id="{1A4037D2-DF0A-1E4C-BD53-47368D1E58D9}" type="slidenum">
              <a:rPr lang="en-US" altLang="en-US"/>
              <a:pPr algn="r" eaLnBrk="1" hangingPunct="1">
                <a:spcBef>
                  <a:spcPct val="0"/>
                </a:spcBef>
              </a:pPr>
              <a:t>24</a:t>
            </a:fld>
            <a:endParaRPr lang="en-US" altLang="en-US"/>
          </a:p>
        </p:txBody>
      </p:sp>
    </p:spTree>
    <p:extLst>
      <p:ext uri="{BB962C8B-B14F-4D97-AF65-F5344CB8AC3E}">
        <p14:creationId xmlns:p14="http://schemas.microsoft.com/office/powerpoint/2010/main" val="115526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15B047-F5A2-8741-ACC6-D23061C4CB7A}"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85241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5B047-F5A2-8741-ACC6-D23061C4CB7A}"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150384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5B047-F5A2-8741-ACC6-D23061C4CB7A}"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136600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5B047-F5A2-8741-ACC6-D23061C4CB7A}"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74813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15B047-F5A2-8741-ACC6-D23061C4CB7A}"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40024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15B047-F5A2-8741-ACC6-D23061C4CB7A}"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95580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15B047-F5A2-8741-ACC6-D23061C4CB7A}"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105097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15B047-F5A2-8741-ACC6-D23061C4CB7A}"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64144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B047-F5A2-8741-ACC6-D23061C4CB7A}"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33385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15B047-F5A2-8741-ACC6-D23061C4CB7A}"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184104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15B047-F5A2-8741-ACC6-D23061C4CB7A}"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5F28A-A70F-6945-B191-15FFAD0C8177}" type="slidenum">
              <a:rPr lang="en-US" smtClean="0"/>
              <a:t>‹#›</a:t>
            </a:fld>
            <a:endParaRPr lang="en-US"/>
          </a:p>
        </p:txBody>
      </p:sp>
    </p:spTree>
    <p:extLst>
      <p:ext uri="{BB962C8B-B14F-4D97-AF65-F5344CB8AC3E}">
        <p14:creationId xmlns:p14="http://schemas.microsoft.com/office/powerpoint/2010/main" val="146590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5B047-F5A2-8741-ACC6-D23061C4CB7A}"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5F28A-A70F-6945-B191-15FFAD0C8177}" type="slidenum">
              <a:rPr lang="en-US" smtClean="0"/>
              <a:t>‹#›</a:t>
            </a:fld>
            <a:endParaRPr lang="en-US"/>
          </a:p>
        </p:txBody>
      </p:sp>
    </p:spTree>
    <p:extLst>
      <p:ext uri="{BB962C8B-B14F-4D97-AF65-F5344CB8AC3E}">
        <p14:creationId xmlns:p14="http://schemas.microsoft.com/office/powerpoint/2010/main" val="1780953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04" y="1334530"/>
            <a:ext cx="5041556" cy="2310494"/>
          </a:xfrm>
          <a:ln>
            <a:miter lim="800000"/>
            <a:headEnd/>
            <a:tailEnd/>
          </a:ln>
          <a:ex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GB" sz="3200" b="1" dirty="0">
                <a:ln w="11430"/>
                <a:solidFill>
                  <a:srgbClr val="FF0000"/>
                </a:solidFill>
                <a:effectLst>
                  <a:outerShdw blurRad="80000" dist="40000" dir="5040000" algn="tl">
                    <a:srgbClr val="000000">
                      <a:alpha val="30000"/>
                    </a:srgbClr>
                  </a:outerShdw>
                </a:effectLst>
              </a:rPr>
              <a:t>The Behavioural Sequelae of a significant injury </a:t>
            </a:r>
            <a:br>
              <a:rPr lang="en-GB" sz="3200" b="1" dirty="0">
                <a:ln w="11430"/>
                <a:solidFill>
                  <a:srgbClr val="FF0000"/>
                </a:solidFill>
                <a:effectLst>
                  <a:outerShdw blurRad="80000" dist="40000" dir="5040000" algn="tl">
                    <a:srgbClr val="000000">
                      <a:alpha val="30000"/>
                    </a:srgbClr>
                  </a:outerShdw>
                </a:effectLst>
              </a:rPr>
            </a:br>
            <a:r>
              <a:rPr lang="en-GB" sz="3200" b="1" dirty="0">
                <a:ln w="11430"/>
                <a:solidFill>
                  <a:srgbClr val="FF0000"/>
                </a:solidFill>
                <a:effectLst>
                  <a:outerShdw blurRad="80000" dist="40000" dir="5040000" algn="tl">
                    <a:srgbClr val="000000">
                      <a:alpha val="30000"/>
                    </a:srgbClr>
                  </a:outerShdw>
                </a:effectLst>
              </a:rPr>
              <a:t>to the Brain and the impact for others  </a:t>
            </a:r>
          </a:p>
        </p:txBody>
      </p:sp>
      <p:sp>
        <p:nvSpPr>
          <p:cNvPr id="16386" name="Subtitle 2"/>
          <p:cNvSpPr>
            <a:spLocks noGrp="1"/>
          </p:cNvSpPr>
          <p:nvPr>
            <p:ph type="subTitle" idx="1"/>
          </p:nvPr>
        </p:nvSpPr>
        <p:spPr>
          <a:xfrm>
            <a:off x="2279651" y="4292600"/>
            <a:ext cx="8208963" cy="2565400"/>
          </a:xfrm>
        </p:spPr>
        <p:txBody>
          <a:bodyPr/>
          <a:lstStyle/>
          <a:p>
            <a:pPr>
              <a:buClr>
                <a:srgbClr val="6FB7D7"/>
              </a:buClr>
              <a:defRPr/>
            </a:pPr>
            <a:r>
              <a:rPr lang="en-GB" altLang="en-US" sz="2000" b="1" dirty="0">
                <a:solidFill>
                  <a:srgbClr val="3366FF"/>
                </a:solidFill>
                <a:ea typeface="ＭＳ Ｐゴシック" pitchFamily="34" charset="-128"/>
              </a:rPr>
              <a:t>Gus A Baker PhD FBPS</a:t>
            </a:r>
          </a:p>
          <a:p>
            <a:pPr>
              <a:buClr>
                <a:srgbClr val="6FB7D7"/>
              </a:buClr>
              <a:defRPr/>
            </a:pPr>
            <a:r>
              <a:rPr lang="en-GB" altLang="en-US" sz="2000" b="1" dirty="0">
                <a:solidFill>
                  <a:srgbClr val="3366FF"/>
                </a:solidFill>
                <a:ea typeface="ＭＳ Ｐゴシック" pitchFamily="34" charset="-128"/>
              </a:rPr>
              <a:t>EM Professor of Clinical Neuropsychology and</a:t>
            </a:r>
          </a:p>
          <a:p>
            <a:pPr>
              <a:buClr>
                <a:srgbClr val="6FB7D7"/>
              </a:buClr>
              <a:defRPr/>
            </a:pPr>
            <a:r>
              <a:rPr lang="en-GB" altLang="en-US" sz="2000" b="1" dirty="0">
                <a:solidFill>
                  <a:srgbClr val="3366FF"/>
                </a:solidFill>
                <a:ea typeface="ＭＳ Ｐゴシック" pitchFamily="34" charset="-128"/>
              </a:rPr>
              <a:t>Hon Consultant Clinical Neuropsychologist  </a:t>
            </a:r>
          </a:p>
          <a:p>
            <a:pPr>
              <a:buClr>
                <a:srgbClr val="6FB7D7"/>
              </a:buClr>
              <a:defRPr/>
            </a:pPr>
            <a:r>
              <a:rPr lang="en-GB" altLang="en-US" sz="2000" b="1" dirty="0">
                <a:solidFill>
                  <a:srgbClr val="3366FF"/>
                </a:solidFill>
                <a:ea typeface="ＭＳ Ｐゴシック" pitchFamily="34" charset="-128"/>
              </a:rPr>
              <a:t>Walton Centre for Neurology and Neurosurgery</a:t>
            </a:r>
          </a:p>
          <a:p>
            <a:pPr>
              <a:buClr>
                <a:srgbClr val="6FB7D7"/>
              </a:buClr>
              <a:defRPr/>
            </a:pPr>
            <a:r>
              <a:rPr lang="en-GB" altLang="en-US" sz="2000" b="1" dirty="0">
                <a:solidFill>
                  <a:srgbClr val="3366FF"/>
                </a:solidFill>
                <a:ea typeface="ＭＳ Ｐゴシック" pitchFamily="34" charset="-128"/>
              </a:rPr>
              <a:t>University of Liverpool  </a:t>
            </a:r>
          </a:p>
          <a:p>
            <a:pPr>
              <a:buClr>
                <a:srgbClr val="6FB7D7"/>
              </a:buClr>
              <a:defRPr/>
            </a:pPr>
            <a:endParaRPr lang="en-GB" altLang="en-US" sz="2000" b="1" dirty="0">
              <a:solidFill>
                <a:srgbClr val="3366FF"/>
              </a:solidFill>
              <a:ea typeface="ＭＳ Ｐゴシック" pitchFamily="34" charset="-128"/>
            </a:endParaRPr>
          </a:p>
          <a:p>
            <a:pPr>
              <a:buClr>
                <a:srgbClr val="6FB7D7"/>
              </a:buClr>
              <a:defRPr/>
            </a:pPr>
            <a:endParaRPr lang="en-GB" altLang="en-US" sz="2800" b="1" dirty="0">
              <a:solidFill>
                <a:srgbClr val="3366FF"/>
              </a:solidFill>
              <a:ea typeface="ＭＳ Ｐゴシック" pitchFamily="34" charset="-128"/>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355" y="656867"/>
            <a:ext cx="3908375" cy="33590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81087864"/>
      </p:ext>
    </p:extLst>
  </p:cSld>
  <p:clrMapOvr>
    <a:masterClrMapping/>
  </p:clrMapOvr>
  <p:transition advTm="4074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39" y="323045"/>
            <a:ext cx="11468910" cy="863730"/>
          </a:xfrm>
          <a:ln>
            <a:miter lim="800000"/>
            <a:headEnd/>
            <a:tailEnd/>
          </a:ln>
          <a:extLst/>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r>
              <a:rPr lang="en-US" b="1" cap="all">
                <a:ln w="0"/>
                <a:solidFill>
                  <a:srgbClr val="FF0000"/>
                </a:solidFill>
                <a:effectLst>
                  <a:reflection blurRad="12700" stA="50000" endPos="50000" dist="5000" dir="5400000" sy="-100000" rotWithShape="0"/>
                </a:effectLst>
              </a:rPr>
              <a:t> Common Consequences </a:t>
            </a:r>
            <a:r>
              <a:rPr lang="en-US" b="1" cap="all" dirty="0">
                <a:ln w="0"/>
                <a:solidFill>
                  <a:srgbClr val="FF0000"/>
                </a:solidFill>
                <a:effectLst>
                  <a:reflection blurRad="12700" stA="50000" endPos="50000" dist="5000" dir="5400000" sy="-100000" rotWithShape="0"/>
                </a:effectLst>
              </a:rPr>
              <a:t>of a brain injury </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3200" b="1" cap="all" dirty="0">
              <a:ln w="0"/>
              <a:solidFill>
                <a:srgbClr val="FF0000"/>
              </a:solidFill>
              <a:effectLst>
                <a:reflection blurRad="12700" stA="50000" endPos="50000" dist="5000" dir="5400000" sy="-100000" rotWithShape="0"/>
              </a:effectLst>
              <a:latin typeface="Calibri"/>
              <a:cs typeface="Calibri"/>
            </a:endParaRPr>
          </a:p>
        </p:txBody>
      </p:sp>
      <p:sp>
        <p:nvSpPr>
          <p:cNvPr id="40962" name="Content Placeholder 2"/>
          <p:cNvSpPr>
            <a:spLocks noGrp="1"/>
          </p:cNvSpPr>
          <p:nvPr>
            <p:ph sz="half" idx="2"/>
          </p:nvPr>
        </p:nvSpPr>
        <p:spPr>
          <a:xfrm>
            <a:off x="2073276" y="1844676"/>
            <a:ext cx="3840163" cy="4098925"/>
          </a:xfrm>
        </p:spPr>
        <p:txBody>
          <a:bodyPr>
            <a:normAutofit fontScale="92500" lnSpcReduction="20000"/>
          </a:bodyPr>
          <a:lstStyle/>
          <a:p>
            <a:pPr eaLnBrk="1" hangingPunct="1">
              <a:buFont typeface="Wingdings 2" charset="0"/>
              <a:buChar char=""/>
              <a:defRPr/>
            </a:pPr>
            <a:r>
              <a:rPr lang="en-US" dirty="0"/>
              <a:t>Poor memory</a:t>
            </a:r>
          </a:p>
          <a:p>
            <a:pPr eaLnBrk="1" hangingPunct="1">
              <a:buFont typeface="Wingdings 2" charset="0"/>
              <a:buChar char=""/>
              <a:defRPr/>
            </a:pPr>
            <a:r>
              <a:rPr lang="en-US" dirty="0">
                <a:solidFill>
                  <a:srgbClr val="FF0000"/>
                </a:solidFill>
              </a:rPr>
              <a:t>Lack of insight</a:t>
            </a:r>
          </a:p>
          <a:p>
            <a:pPr eaLnBrk="1" hangingPunct="1">
              <a:buFont typeface="Wingdings 2" charset="0"/>
              <a:buChar char=""/>
              <a:defRPr/>
            </a:pPr>
            <a:r>
              <a:rPr lang="en-US" dirty="0"/>
              <a:t>Poor planning and problem solving skills</a:t>
            </a:r>
          </a:p>
          <a:p>
            <a:pPr eaLnBrk="1" hangingPunct="1">
              <a:buFont typeface="Wingdings 2" charset="0"/>
              <a:buChar char=""/>
              <a:defRPr/>
            </a:pPr>
            <a:r>
              <a:rPr lang="en-US" dirty="0"/>
              <a:t>Inability to understand and communicate</a:t>
            </a:r>
          </a:p>
          <a:p>
            <a:pPr eaLnBrk="1" hangingPunct="1">
              <a:buFont typeface="Wingdings 2" charset="0"/>
              <a:buChar char=""/>
              <a:defRPr/>
            </a:pPr>
            <a:r>
              <a:rPr lang="en-US" dirty="0"/>
              <a:t>Poor concentration</a:t>
            </a:r>
          </a:p>
          <a:p>
            <a:pPr eaLnBrk="1" hangingPunct="1">
              <a:buFont typeface="Wingdings 2" charset="0"/>
              <a:buChar char=""/>
              <a:defRPr/>
            </a:pPr>
            <a:r>
              <a:rPr lang="en-US" dirty="0">
                <a:solidFill>
                  <a:srgbClr val="FF0000"/>
                </a:solidFill>
              </a:rPr>
              <a:t>Poor perception, recognition and </a:t>
            </a:r>
            <a:r>
              <a:rPr lang="en-US" dirty="0" err="1">
                <a:solidFill>
                  <a:srgbClr val="FF0000"/>
                </a:solidFill>
              </a:rPr>
              <a:t>judgement</a:t>
            </a:r>
            <a:endParaRPr lang="en-US" dirty="0">
              <a:solidFill>
                <a:srgbClr val="FF0000"/>
              </a:solidFill>
            </a:endParaRPr>
          </a:p>
          <a:p>
            <a:pPr marL="0" indent="0">
              <a:buNone/>
              <a:defRPr/>
            </a:pPr>
            <a:r>
              <a:rPr lang="en-US" dirty="0"/>
              <a:t>		</a:t>
            </a:r>
          </a:p>
        </p:txBody>
      </p:sp>
      <p:sp>
        <p:nvSpPr>
          <p:cNvPr id="23556" name="Content Placeholder 6"/>
          <p:cNvSpPr>
            <a:spLocks noGrp="1"/>
          </p:cNvSpPr>
          <p:nvPr>
            <p:ph sz="quarter" idx="4"/>
          </p:nvPr>
        </p:nvSpPr>
        <p:spPr>
          <a:xfrm>
            <a:off x="6275388" y="1844676"/>
            <a:ext cx="3840162" cy="4098925"/>
          </a:xfrm>
        </p:spPr>
        <p:txBody>
          <a:bodyPr>
            <a:normAutofit fontScale="92500"/>
          </a:bodyPr>
          <a:lstStyle/>
          <a:p>
            <a:pPr eaLnBrk="1" hangingPunct="1"/>
            <a:r>
              <a:rPr lang="en-US" altLang="en-US" dirty="0">
                <a:solidFill>
                  <a:srgbClr val="FF0000"/>
                </a:solidFill>
                <a:ea typeface="ＭＳ Ｐゴシック" charset="-128"/>
              </a:rPr>
              <a:t>Inappropriate </a:t>
            </a:r>
            <a:r>
              <a:rPr lang="en-US" altLang="en-US" dirty="0" err="1">
                <a:solidFill>
                  <a:srgbClr val="FF0000"/>
                </a:solidFill>
                <a:ea typeface="ＭＳ Ｐゴシック" charset="-128"/>
              </a:rPr>
              <a:t>behaviour</a:t>
            </a:r>
            <a:endParaRPr lang="en-US" altLang="en-US" dirty="0">
              <a:solidFill>
                <a:srgbClr val="FF0000"/>
              </a:solidFill>
              <a:ea typeface="ＭＳ Ｐゴシック" charset="-128"/>
            </a:endParaRPr>
          </a:p>
          <a:p>
            <a:pPr eaLnBrk="1" hangingPunct="1"/>
            <a:r>
              <a:rPr lang="en-US" altLang="en-US" dirty="0">
                <a:ea typeface="ＭＳ Ｐゴシック" charset="-128"/>
              </a:rPr>
              <a:t>Slowed responses</a:t>
            </a:r>
          </a:p>
          <a:p>
            <a:pPr eaLnBrk="1" hangingPunct="1"/>
            <a:r>
              <a:rPr lang="en-US" altLang="en-US" dirty="0">
                <a:ea typeface="ＭＳ Ｐゴシック" charset="-128"/>
              </a:rPr>
              <a:t>Lack of initiative</a:t>
            </a:r>
          </a:p>
          <a:p>
            <a:pPr eaLnBrk="1" hangingPunct="1"/>
            <a:r>
              <a:rPr lang="en-US" altLang="en-US" dirty="0">
                <a:ea typeface="ＭＳ Ｐゴシック" charset="-128"/>
              </a:rPr>
              <a:t>Loss of physical sensations</a:t>
            </a:r>
          </a:p>
          <a:p>
            <a:pPr eaLnBrk="1" hangingPunct="1"/>
            <a:r>
              <a:rPr lang="en-US" altLang="en-US" dirty="0">
                <a:solidFill>
                  <a:srgbClr val="FF0000"/>
                </a:solidFill>
                <a:ea typeface="ＭＳ Ｐゴシック" charset="-128"/>
              </a:rPr>
              <a:t>Personality changes</a:t>
            </a:r>
          </a:p>
          <a:p>
            <a:pPr eaLnBrk="1" hangingPunct="1"/>
            <a:r>
              <a:rPr lang="en-US" altLang="en-US" dirty="0">
                <a:ea typeface="ＭＳ Ｐゴシック" charset="-128"/>
              </a:rPr>
              <a:t>Loss of skills, management and day to day affairs</a:t>
            </a:r>
          </a:p>
          <a:p>
            <a:pPr eaLnBrk="1" hangingPunct="1"/>
            <a:endParaRPr lang="en-US" altLang="en-US" dirty="0">
              <a:ea typeface="ＭＳ Ｐゴシック" charset="-128"/>
            </a:endParaRPr>
          </a:p>
        </p:txBody>
      </p:sp>
      <p:sp>
        <p:nvSpPr>
          <p:cNvPr id="23557" name="Footer Placeholder 3"/>
          <p:cNvSpPr>
            <a:spLocks noGrp="1"/>
          </p:cNvSpPr>
          <p:nvPr>
            <p:ph type="ftr" sz="quarter" idx="11"/>
          </p:nvPr>
        </p:nvSpPr>
        <p:spPr bwMode="auto">
          <a:xfrm>
            <a:off x="4583113" y="6478589"/>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GB" altLang="en-US">
              <a:solidFill>
                <a:schemeClr val="bg1"/>
              </a:solidFill>
            </a:endParaRPr>
          </a:p>
        </p:txBody>
      </p:sp>
    </p:spTree>
    <p:extLst>
      <p:ext uri="{BB962C8B-B14F-4D97-AF65-F5344CB8AC3E}">
        <p14:creationId xmlns:p14="http://schemas.microsoft.com/office/powerpoint/2010/main" val="177674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half" idx="1"/>
          </p:nvPr>
        </p:nvSpPr>
        <p:spPr>
          <a:xfrm>
            <a:off x="2209801" y="1865870"/>
            <a:ext cx="3598863" cy="3557030"/>
          </a:xfrm>
        </p:spPr>
        <p:txBody>
          <a:bodyPr>
            <a:normAutofit lnSpcReduction="10000"/>
          </a:bodyPr>
          <a:lstStyle/>
          <a:p>
            <a:pPr eaLnBrk="1" hangingPunct="1"/>
            <a:r>
              <a:rPr lang="en-US" altLang="en-US" dirty="0">
                <a:latin typeface="Calibri" charset="0"/>
                <a:ea typeface="ＭＳ Ｐゴシック" charset="-128"/>
              </a:rPr>
              <a:t>Impaired Judgment</a:t>
            </a:r>
          </a:p>
          <a:p>
            <a:pPr eaLnBrk="1" hangingPunct="1"/>
            <a:r>
              <a:rPr lang="en-US" altLang="en-US" dirty="0">
                <a:latin typeface="Calibri" charset="0"/>
                <a:ea typeface="ＭＳ Ｐゴシック" charset="-128"/>
              </a:rPr>
              <a:t>Impatience</a:t>
            </a:r>
          </a:p>
          <a:p>
            <a:pPr eaLnBrk="1" hangingPunct="1"/>
            <a:r>
              <a:rPr lang="en-US" altLang="en-US" dirty="0">
                <a:latin typeface="Calibri" charset="0"/>
                <a:ea typeface="ＭＳ Ｐゴシック" charset="-128"/>
              </a:rPr>
              <a:t>Depression</a:t>
            </a:r>
          </a:p>
          <a:p>
            <a:pPr eaLnBrk="1" hangingPunct="1"/>
            <a:r>
              <a:rPr lang="en-US" altLang="en-US" dirty="0" err="1">
                <a:latin typeface="Calibri" charset="0"/>
                <a:ea typeface="ＭＳ Ｐゴシック" charset="-128"/>
              </a:rPr>
              <a:t>Hypersexuality</a:t>
            </a:r>
            <a:endParaRPr lang="en-US" altLang="en-US" dirty="0">
              <a:latin typeface="Calibri" charset="0"/>
              <a:ea typeface="ＭＳ Ｐゴシック" charset="-128"/>
            </a:endParaRPr>
          </a:p>
          <a:p>
            <a:pPr eaLnBrk="1" hangingPunct="1"/>
            <a:r>
              <a:rPr lang="en-US" altLang="en-US" dirty="0" err="1">
                <a:latin typeface="Calibri" charset="0"/>
                <a:ea typeface="ＭＳ Ｐゴシック" charset="-128"/>
              </a:rPr>
              <a:t>Hyposexuality</a:t>
            </a:r>
            <a:endParaRPr lang="en-US" altLang="en-US" dirty="0">
              <a:latin typeface="Calibri" charset="0"/>
              <a:ea typeface="ＭＳ Ｐゴシック" charset="-128"/>
            </a:endParaRPr>
          </a:p>
          <a:p>
            <a:pPr eaLnBrk="1" hangingPunct="1"/>
            <a:r>
              <a:rPr lang="en-US" altLang="en-US" dirty="0">
                <a:latin typeface="Calibri" charset="0"/>
                <a:ea typeface="ＭＳ Ｐゴシック" charset="-128"/>
              </a:rPr>
              <a:t>Dependency</a:t>
            </a:r>
          </a:p>
          <a:p>
            <a:pPr eaLnBrk="1" hangingPunct="1"/>
            <a:r>
              <a:rPr lang="en-US" altLang="en-US" dirty="0">
                <a:latin typeface="Calibri" charset="0"/>
                <a:ea typeface="ＭＳ Ｐゴシック" charset="-128"/>
              </a:rPr>
              <a:t>Silliness</a:t>
            </a:r>
            <a:r>
              <a:rPr lang="en-US" altLang="en-US" dirty="0">
                <a:solidFill>
                  <a:srgbClr val="3366FF"/>
                </a:solidFill>
                <a:latin typeface="Calibri" charset="0"/>
                <a:ea typeface="ＭＳ Ｐゴシック" charset="-128"/>
              </a:rPr>
              <a:t>	</a:t>
            </a:r>
          </a:p>
        </p:txBody>
      </p:sp>
      <p:sp>
        <p:nvSpPr>
          <p:cNvPr id="24579" name="Rectangle 4"/>
          <p:cNvSpPr>
            <a:spLocks noGrp="1" noChangeArrowheads="1"/>
          </p:cNvSpPr>
          <p:nvPr>
            <p:ph sz="half" idx="2"/>
          </p:nvPr>
        </p:nvSpPr>
        <p:spPr>
          <a:xfrm>
            <a:off x="6553201" y="1865870"/>
            <a:ext cx="4332050" cy="3709430"/>
          </a:xfrm>
        </p:spPr>
        <p:txBody>
          <a:bodyPr>
            <a:normAutofit lnSpcReduction="10000"/>
          </a:bodyPr>
          <a:lstStyle/>
          <a:p>
            <a:pPr eaLnBrk="1" hangingPunct="1"/>
            <a:r>
              <a:rPr lang="en-US" altLang="en-US" dirty="0">
                <a:ea typeface="ＭＳ Ｐゴシック" charset="-128"/>
              </a:rPr>
              <a:t>Aggressiveness</a:t>
            </a:r>
          </a:p>
          <a:p>
            <a:pPr eaLnBrk="1" hangingPunct="1"/>
            <a:r>
              <a:rPr lang="en-US" altLang="en-US" dirty="0">
                <a:ea typeface="ＭＳ Ｐゴシック" charset="-128"/>
              </a:rPr>
              <a:t>Apathy</a:t>
            </a:r>
          </a:p>
          <a:p>
            <a:pPr eaLnBrk="1" hangingPunct="1"/>
            <a:r>
              <a:rPr lang="en-US" altLang="en-US" dirty="0">
                <a:ea typeface="ＭＳ Ｐゴシック" charset="-128"/>
              </a:rPr>
              <a:t>Immaturity</a:t>
            </a:r>
          </a:p>
          <a:p>
            <a:pPr eaLnBrk="1" hangingPunct="1"/>
            <a:r>
              <a:rPr lang="en-US" altLang="en-US" dirty="0">
                <a:ea typeface="ＭＳ Ｐゴシック" charset="-128"/>
              </a:rPr>
              <a:t>Disinhibition</a:t>
            </a:r>
          </a:p>
          <a:p>
            <a:pPr eaLnBrk="1" hangingPunct="1"/>
            <a:r>
              <a:rPr lang="en-US" altLang="en-US" dirty="0">
                <a:ea typeface="ＭＳ Ｐゴシック" charset="-128"/>
              </a:rPr>
              <a:t>Loss of interest</a:t>
            </a:r>
          </a:p>
          <a:p>
            <a:pPr eaLnBrk="1" hangingPunct="1"/>
            <a:r>
              <a:rPr lang="en-US" altLang="en-US" dirty="0">
                <a:ea typeface="ＭＳ Ｐゴシック" charset="-128"/>
              </a:rPr>
              <a:t>Anxiety</a:t>
            </a:r>
          </a:p>
          <a:p>
            <a:r>
              <a:rPr lang="en-US" altLang="en-US" dirty="0">
                <a:ea typeface="ＭＳ Ｐゴシック" charset="-128"/>
              </a:rPr>
              <a:t>Inability to recognize social cues</a:t>
            </a:r>
          </a:p>
          <a:p>
            <a:pPr eaLnBrk="1" hangingPunct="1"/>
            <a:endParaRPr lang="en-US" altLang="en-US" dirty="0">
              <a:latin typeface="Calibri" charset="0"/>
              <a:ea typeface="ＭＳ Ｐゴシック" charset="-128"/>
            </a:endParaRPr>
          </a:p>
        </p:txBody>
      </p:sp>
      <p:sp>
        <p:nvSpPr>
          <p:cNvPr id="5" name="Rectangle 2"/>
          <p:cNvSpPr txBox="1">
            <a:spLocks noChangeArrowheads="1"/>
          </p:cNvSpPr>
          <p:nvPr/>
        </p:nvSpPr>
        <p:spPr>
          <a:xfrm>
            <a:off x="2286001" y="304800"/>
            <a:ext cx="7485063" cy="984250"/>
          </a:xfrm>
          <a:prstGeom prst="rect">
            <a:avLst/>
          </a:prstGeom>
        </p:spPr>
        <p:txBody>
          <a:bodyPr anchor="ctr">
            <a:noAutofit/>
          </a:bodyPr>
          <a:lstStyle/>
          <a:p>
            <a:pPr algn="ctr">
              <a:defRPr/>
            </a:pPr>
            <a:r>
              <a:rPr lang="en-US" sz="2800" b="1" dirty="0">
                <a:solidFill>
                  <a:srgbClr val="FF0000"/>
                </a:solidFill>
                <a:latin typeface="News Gothic MT" charset="0"/>
                <a:ea typeface="ＭＳ Ｐゴシック" pitchFamily="34" charset="-128"/>
              </a:rPr>
              <a:t>Common Behavioral Complaints</a:t>
            </a:r>
          </a:p>
          <a:p>
            <a:pPr algn="ctr">
              <a:defRPr/>
            </a:pPr>
            <a:r>
              <a:rPr lang="en-US" sz="2800" b="1" dirty="0">
                <a:solidFill>
                  <a:srgbClr val="FF0000"/>
                </a:solidFill>
                <a:latin typeface="News Gothic MT" charset="0"/>
                <a:ea typeface="ＭＳ Ｐゴシック" pitchFamily="34" charset="-128"/>
              </a:rPr>
              <a:t>Provided by family members </a:t>
            </a:r>
            <a:br>
              <a:rPr lang="en-US" sz="2000" b="1" dirty="0">
                <a:solidFill>
                  <a:srgbClr val="FF0000"/>
                </a:solidFill>
                <a:latin typeface="News Gothic MT" charset="0"/>
                <a:ea typeface="ＭＳ Ｐゴシック" pitchFamily="34" charset="-128"/>
              </a:rPr>
            </a:br>
            <a:endParaRPr lang="en-US" sz="2000" b="1" dirty="0">
              <a:solidFill>
                <a:srgbClr val="FF0000"/>
              </a:solidFill>
              <a:latin typeface="News Gothic MT" charset="0"/>
              <a:ea typeface="ＭＳ Ｐゴシック" pitchFamily="34" charset="-128"/>
            </a:endParaRPr>
          </a:p>
        </p:txBody>
      </p:sp>
    </p:spTree>
    <p:extLst>
      <p:ext uri="{BB962C8B-B14F-4D97-AF65-F5344CB8AC3E}">
        <p14:creationId xmlns:p14="http://schemas.microsoft.com/office/powerpoint/2010/main" val="104310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925662"/>
          </a:xfrm>
          <a:effectLst>
            <a:outerShdw blurRad="50800" dist="50800" dir="5400000" algn="ctr" rotWithShape="0">
              <a:srgbClr val="000000">
                <a:alpha val="65000"/>
              </a:srgbClr>
            </a:outerShdw>
          </a:effectLst>
        </p:spPr>
        <p:txBody>
          <a:bodyPr>
            <a:noAutofit/>
          </a:bodyPr>
          <a:lstStyle/>
          <a:p>
            <a:r>
              <a:rPr lang="en-US" sz="3200" dirty="0">
                <a:solidFill>
                  <a:srgbClr val="FF0000"/>
                </a:solidFill>
              </a:rPr>
              <a:t>Formulation of Personality and </a:t>
            </a:r>
            <a:r>
              <a:rPr lang="en-US" sz="3200" dirty="0" err="1">
                <a:solidFill>
                  <a:srgbClr val="FF0000"/>
                </a:solidFill>
              </a:rPr>
              <a:t>Behavioural</a:t>
            </a:r>
            <a:r>
              <a:rPr lang="en-US" sz="3200" dirty="0">
                <a:solidFill>
                  <a:srgbClr val="FF0000"/>
                </a:solidFill>
              </a:rPr>
              <a:t> changes </a:t>
            </a:r>
          </a:p>
        </p:txBody>
      </p:sp>
      <p:sp>
        <p:nvSpPr>
          <p:cNvPr id="4" name="Oval 3"/>
          <p:cNvSpPr/>
          <p:nvPr/>
        </p:nvSpPr>
        <p:spPr>
          <a:xfrm>
            <a:off x="5554825" y="3247053"/>
            <a:ext cx="1352938" cy="12223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Individual</a:t>
            </a:r>
          </a:p>
        </p:txBody>
      </p:sp>
      <p:sp>
        <p:nvSpPr>
          <p:cNvPr id="5" name="Oval 4"/>
          <p:cNvSpPr/>
          <p:nvPr/>
        </p:nvSpPr>
        <p:spPr>
          <a:xfrm>
            <a:off x="2795589" y="1471613"/>
            <a:ext cx="2053221" cy="18793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Premorbid functioning</a:t>
            </a:r>
            <a:endParaRPr lang="en-US" dirty="0"/>
          </a:p>
        </p:txBody>
      </p:sp>
      <p:sp>
        <p:nvSpPr>
          <p:cNvPr id="7" name="Oval 6"/>
          <p:cNvSpPr/>
          <p:nvPr/>
        </p:nvSpPr>
        <p:spPr>
          <a:xfrm>
            <a:off x="3124201" y="4147390"/>
            <a:ext cx="1724609" cy="1562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Employers</a:t>
            </a:r>
            <a:endParaRPr lang="en-US" dirty="0"/>
          </a:p>
        </p:txBody>
      </p:sp>
      <p:sp>
        <p:nvSpPr>
          <p:cNvPr id="8" name="Oval 7"/>
          <p:cNvSpPr/>
          <p:nvPr/>
        </p:nvSpPr>
        <p:spPr>
          <a:xfrm>
            <a:off x="5518183" y="5449078"/>
            <a:ext cx="1450910" cy="13069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Friends </a:t>
            </a:r>
          </a:p>
        </p:txBody>
      </p:sp>
      <p:sp>
        <p:nvSpPr>
          <p:cNvPr id="9" name="Oval 8"/>
          <p:cNvSpPr/>
          <p:nvPr/>
        </p:nvSpPr>
        <p:spPr>
          <a:xfrm>
            <a:off x="7713306" y="1996751"/>
            <a:ext cx="1377821" cy="14415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Family </a:t>
            </a:r>
          </a:p>
        </p:txBody>
      </p:sp>
      <p:sp>
        <p:nvSpPr>
          <p:cNvPr id="10" name="Oval 9"/>
          <p:cNvSpPr/>
          <p:nvPr/>
        </p:nvSpPr>
        <p:spPr>
          <a:xfrm>
            <a:off x="5713445" y="1200300"/>
            <a:ext cx="1135224" cy="11650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Medical History</a:t>
            </a:r>
          </a:p>
        </p:txBody>
      </p:sp>
      <p:sp>
        <p:nvSpPr>
          <p:cNvPr id="11" name="Oval 10"/>
          <p:cNvSpPr/>
          <p:nvPr/>
        </p:nvSpPr>
        <p:spPr>
          <a:xfrm>
            <a:off x="7825272" y="4217438"/>
            <a:ext cx="1443136" cy="14928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Partner</a:t>
            </a:r>
          </a:p>
        </p:txBody>
      </p:sp>
      <p:sp>
        <p:nvSpPr>
          <p:cNvPr id="13" name="Right Arrow 12"/>
          <p:cNvSpPr/>
          <p:nvPr/>
        </p:nvSpPr>
        <p:spPr>
          <a:xfrm rot="1457256">
            <a:off x="4565781" y="3135086"/>
            <a:ext cx="867747" cy="723122"/>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6200000">
            <a:off x="5851072" y="4563469"/>
            <a:ext cx="867747" cy="723122"/>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2455645">
            <a:off x="6932645" y="4279926"/>
            <a:ext cx="867747" cy="723122"/>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8714485">
            <a:off x="6994584" y="3111479"/>
            <a:ext cx="867747" cy="723122"/>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5400000">
            <a:off x="6015766" y="2532906"/>
            <a:ext cx="658880" cy="546618"/>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9803732">
            <a:off x="4759865" y="4185729"/>
            <a:ext cx="867747" cy="723122"/>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67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7745" y="365125"/>
            <a:ext cx="11566187" cy="1325563"/>
          </a:xfrm>
        </p:spPr>
        <p:txBody>
          <a:bodyPr>
            <a:normAutofit fontScale="90000"/>
          </a:bodyPr>
          <a:lstStyle/>
          <a:p>
            <a:pPr eaLnBrk="1" hangingPunct="1"/>
            <a:r>
              <a:rPr lang="en-US" altLang="en-US" sz="4000" b="1" dirty="0">
                <a:solidFill>
                  <a:srgbClr val="FF0000"/>
                </a:solidFill>
                <a:latin typeface="Arial" charset="0"/>
                <a:ea typeface="ＭＳ Ｐゴシック" charset="-128"/>
              </a:rPr>
              <a:t>Unawareness or lack </a:t>
            </a:r>
            <a:r>
              <a:rPr lang="en-US" altLang="en-US" sz="4000" b="1">
                <a:solidFill>
                  <a:srgbClr val="FF0000"/>
                </a:solidFill>
                <a:latin typeface="Arial" charset="0"/>
                <a:ea typeface="ＭＳ Ｐゴシック" charset="-128"/>
              </a:rPr>
              <a:t>of insight might </a:t>
            </a:r>
            <a:r>
              <a:rPr lang="en-US" altLang="en-US" sz="4000" b="1" dirty="0">
                <a:solidFill>
                  <a:srgbClr val="FF0000"/>
                </a:solidFill>
                <a:latin typeface="Arial" charset="0"/>
                <a:ea typeface="ＭＳ Ｐゴシック" charset="-128"/>
              </a:rPr>
              <a:t>look like…</a:t>
            </a:r>
            <a:br>
              <a:rPr lang="en-US" altLang="en-US" sz="4000" dirty="0">
                <a:solidFill>
                  <a:srgbClr val="FF0000"/>
                </a:solidFill>
                <a:latin typeface="Arial" charset="0"/>
                <a:ea typeface="ＭＳ Ｐゴシック" charset="-128"/>
              </a:rPr>
            </a:br>
            <a:r>
              <a:rPr lang="en-US" altLang="en-US" sz="4000" dirty="0">
                <a:solidFill>
                  <a:srgbClr val="FF0000"/>
                </a:solidFill>
                <a:latin typeface="Arial" charset="0"/>
                <a:ea typeface="ＭＳ Ｐゴシック" charset="-128"/>
              </a:rPr>
              <a:t> </a:t>
            </a:r>
            <a:r>
              <a:rPr lang="en-US" altLang="en-US" sz="2400" dirty="0">
                <a:latin typeface="Arial" charset="0"/>
                <a:ea typeface="ＭＳ Ｐゴシック" charset="-128"/>
              </a:rPr>
              <a:t>(</a:t>
            </a:r>
            <a:r>
              <a:rPr lang="en-US" altLang="en-US" sz="2400" dirty="0" err="1">
                <a:latin typeface="Arial" charset="0"/>
                <a:ea typeface="ＭＳ Ｐゴシック" charset="-128"/>
              </a:rPr>
              <a:t>Capuco</a:t>
            </a:r>
            <a:r>
              <a:rPr lang="en-US" altLang="en-US" sz="2400" dirty="0">
                <a:latin typeface="Arial" charset="0"/>
                <a:ea typeface="ＭＳ Ｐゴシック" charset="-128"/>
              </a:rPr>
              <a:t> &amp; Freeman-</a:t>
            </a:r>
            <a:r>
              <a:rPr lang="en-US" altLang="en-US" sz="2400" dirty="0" err="1">
                <a:latin typeface="Arial" charset="0"/>
                <a:ea typeface="ＭＳ Ｐゴシック" charset="-128"/>
              </a:rPr>
              <a:t>Woolpert</a:t>
            </a:r>
            <a:r>
              <a:rPr lang="en-US" altLang="en-US" sz="2400" dirty="0">
                <a:latin typeface="Arial" charset="0"/>
                <a:ea typeface="ＭＳ Ｐゴシック" charset="-128"/>
              </a:rPr>
              <a:t>)</a:t>
            </a:r>
          </a:p>
        </p:txBody>
      </p:sp>
      <p:sp>
        <p:nvSpPr>
          <p:cNvPr id="26627" name="Rectangle 3"/>
          <p:cNvSpPr>
            <a:spLocks noGrp="1" noChangeArrowheads="1"/>
          </p:cNvSpPr>
          <p:nvPr>
            <p:ph idx="1"/>
          </p:nvPr>
        </p:nvSpPr>
        <p:spPr/>
        <p:txBody>
          <a:bodyPr/>
          <a:lstStyle/>
          <a:p>
            <a:pPr eaLnBrk="1" hangingPunct="1">
              <a:lnSpc>
                <a:spcPct val="90000"/>
              </a:lnSpc>
            </a:pPr>
            <a:r>
              <a:rPr lang="en-US" altLang="en-US" dirty="0">
                <a:latin typeface="Arial" charset="0"/>
                <a:ea typeface="ＭＳ Ｐゴシック" charset="-128"/>
              </a:rPr>
              <a:t>Insensitivity, rudeness</a:t>
            </a:r>
          </a:p>
          <a:p>
            <a:pPr eaLnBrk="1" hangingPunct="1">
              <a:lnSpc>
                <a:spcPct val="90000"/>
              </a:lnSpc>
            </a:pPr>
            <a:r>
              <a:rPr lang="en-US" altLang="en-US" dirty="0">
                <a:latin typeface="Arial" charset="0"/>
                <a:ea typeface="ＭＳ Ｐゴシック" charset="-128"/>
              </a:rPr>
              <a:t>Overconfidence</a:t>
            </a:r>
          </a:p>
          <a:p>
            <a:pPr eaLnBrk="1" hangingPunct="1">
              <a:lnSpc>
                <a:spcPct val="90000"/>
              </a:lnSpc>
            </a:pPr>
            <a:r>
              <a:rPr lang="en-US" altLang="en-US" dirty="0">
                <a:latin typeface="Arial" charset="0"/>
                <a:ea typeface="ＭＳ Ｐゴシック" charset="-128"/>
              </a:rPr>
              <a:t>Seems unconcerned about the extent of her/his problems</a:t>
            </a:r>
          </a:p>
          <a:p>
            <a:pPr eaLnBrk="1" hangingPunct="1">
              <a:lnSpc>
                <a:spcPct val="90000"/>
              </a:lnSpc>
            </a:pPr>
            <a:r>
              <a:rPr lang="en-US" altLang="en-US" dirty="0" err="1">
                <a:latin typeface="Arial" charset="0"/>
                <a:ea typeface="ＭＳ Ｐゴシック" charset="-128"/>
              </a:rPr>
              <a:t>Doesn</a:t>
            </a:r>
            <a:r>
              <a:rPr lang="ja-JP" altLang="en-US" dirty="0">
                <a:latin typeface="Arial" charset="0"/>
                <a:ea typeface="ＭＳ Ｐゴシック" charset="-128"/>
              </a:rPr>
              <a:t>’</a:t>
            </a:r>
            <a:r>
              <a:rPr lang="en-US" altLang="ja-JP" dirty="0">
                <a:latin typeface="Arial" charset="0"/>
                <a:ea typeface="ＭＳ Ｐゴシック" charset="-128"/>
              </a:rPr>
              <a:t>t think he/she needs supports</a:t>
            </a:r>
          </a:p>
          <a:p>
            <a:pPr eaLnBrk="1" hangingPunct="1">
              <a:lnSpc>
                <a:spcPct val="90000"/>
              </a:lnSpc>
            </a:pPr>
            <a:r>
              <a:rPr lang="en-US" altLang="en-US" dirty="0">
                <a:latin typeface="Arial" charset="0"/>
                <a:ea typeface="ＭＳ Ｐゴシック" charset="-128"/>
              </a:rPr>
              <a:t>Covering up problems (</a:t>
            </a:r>
            <a:r>
              <a:rPr lang="ja-JP" altLang="en-US" dirty="0">
                <a:latin typeface="Arial" charset="0"/>
                <a:ea typeface="ＭＳ Ｐゴシック" charset="-128"/>
              </a:rPr>
              <a:t>“</a:t>
            </a:r>
            <a:r>
              <a:rPr lang="en-US" altLang="ja-JP" dirty="0">
                <a:latin typeface="Arial" charset="0"/>
                <a:ea typeface="ＭＳ Ｐゴシック" charset="-128"/>
              </a:rPr>
              <a:t>everything</a:t>
            </a:r>
            <a:r>
              <a:rPr lang="ja-JP" altLang="en-US" dirty="0">
                <a:latin typeface="Arial" charset="0"/>
                <a:ea typeface="ＭＳ Ｐゴシック" charset="-128"/>
              </a:rPr>
              <a:t>’</a:t>
            </a:r>
            <a:r>
              <a:rPr lang="en-US" altLang="ja-JP" dirty="0">
                <a:latin typeface="Arial" charset="0"/>
                <a:ea typeface="ＭＳ Ｐゴシック" charset="-128"/>
              </a:rPr>
              <a:t>s fine…</a:t>
            </a:r>
            <a:r>
              <a:rPr lang="ja-JP" altLang="en-US" dirty="0">
                <a:latin typeface="Arial" charset="0"/>
                <a:ea typeface="ＭＳ Ｐゴシック" charset="-128"/>
              </a:rPr>
              <a:t>”</a:t>
            </a:r>
            <a:r>
              <a:rPr lang="en-US" altLang="ja-JP" dirty="0">
                <a:latin typeface="Arial" charset="0"/>
                <a:ea typeface="ＭＳ Ｐゴシック" charset="-128"/>
              </a:rPr>
              <a:t>)</a:t>
            </a:r>
          </a:p>
          <a:p>
            <a:pPr eaLnBrk="1" hangingPunct="1">
              <a:lnSpc>
                <a:spcPct val="90000"/>
              </a:lnSpc>
            </a:pPr>
            <a:r>
              <a:rPr lang="en-US" altLang="en-US" dirty="0">
                <a:latin typeface="Arial" charset="0"/>
                <a:ea typeface="ＭＳ Ｐゴシック" charset="-128"/>
              </a:rPr>
              <a:t>Big difference in what he/she thinks and what everyone else thinks about his/her behavior</a:t>
            </a:r>
          </a:p>
          <a:p>
            <a:pPr eaLnBrk="1" hangingPunct="1">
              <a:lnSpc>
                <a:spcPct val="90000"/>
              </a:lnSpc>
            </a:pPr>
            <a:r>
              <a:rPr lang="en-US" altLang="en-US" dirty="0">
                <a:latin typeface="Arial" charset="0"/>
                <a:ea typeface="ＭＳ Ｐゴシック" charset="-128"/>
              </a:rPr>
              <a:t>Blaming others for problems, making excuses</a:t>
            </a:r>
          </a:p>
        </p:txBody>
      </p:sp>
    </p:spTree>
    <p:extLst>
      <p:ext uri="{BB962C8B-B14F-4D97-AF65-F5344CB8AC3E}">
        <p14:creationId xmlns:p14="http://schemas.microsoft.com/office/powerpoint/2010/main" val="2758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rtlCol="0">
            <a:normAutofit/>
          </a:bodyPr>
          <a:lstStyle/>
          <a:p>
            <a:pPr>
              <a:defRPr/>
            </a:pPr>
            <a:r>
              <a:rPr lang="en-US" b="1" dirty="0">
                <a:solidFill>
                  <a:srgbClr val="FF0000"/>
                </a:solidFill>
                <a:latin typeface="Arial" charset="0"/>
                <a:ea typeface="+mj-ea"/>
                <a:cs typeface="+mj-cs"/>
              </a:rPr>
              <a:t>Personality and behavioral changes</a:t>
            </a:r>
          </a:p>
        </p:txBody>
      </p:sp>
      <p:sp>
        <p:nvSpPr>
          <p:cNvPr id="28675" name="Rectangle 3"/>
          <p:cNvSpPr>
            <a:spLocks noGrp="1" noChangeArrowheads="1"/>
          </p:cNvSpPr>
          <p:nvPr>
            <p:ph idx="1"/>
          </p:nvPr>
        </p:nvSpPr>
        <p:spPr/>
        <p:txBody>
          <a:bodyPr/>
          <a:lstStyle/>
          <a:p>
            <a:pPr eaLnBrk="1" hangingPunct="1"/>
            <a:r>
              <a:rPr lang="en-US" altLang="en-US" dirty="0">
                <a:latin typeface="Arial" charset="0"/>
                <a:ea typeface="ＭＳ Ｐゴシック" charset="-128"/>
              </a:rPr>
              <a:t>Problems with initiation</a:t>
            </a:r>
          </a:p>
          <a:p>
            <a:pPr eaLnBrk="1" hangingPunct="1"/>
            <a:r>
              <a:rPr lang="en-US" altLang="en-US" dirty="0">
                <a:latin typeface="Arial" charset="0"/>
                <a:ea typeface="ＭＳ Ｐゴシック" charset="-128"/>
              </a:rPr>
              <a:t>Reduced self-esteem</a:t>
            </a:r>
          </a:p>
          <a:p>
            <a:pPr eaLnBrk="1" hangingPunct="1"/>
            <a:r>
              <a:rPr lang="en-US" altLang="en-US" dirty="0">
                <a:latin typeface="Arial" charset="0"/>
                <a:ea typeface="ＭＳ Ｐゴシック" charset="-128"/>
              </a:rPr>
              <a:t>Difficulty relating to others</a:t>
            </a:r>
          </a:p>
          <a:p>
            <a:pPr eaLnBrk="1" hangingPunct="1"/>
            <a:r>
              <a:rPr lang="en-US" altLang="en-US" dirty="0">
                <a:latin typeface="Arial" charset="0"/>
                <a:ea typeface="ＭＳ Ｐゴシック" charset="-128"/>
              </a:rPr>
              <a:t>Difficulty maintaining relationships</a:t>
            </a:r>
          </a:p>
          <a:p>
            <a:pPr eaLnBrk="1" hangingPunct="1"/>
            <a:r>
              <a:rPr lang="en-US" altLang="en-US" dirty="0">
                <a:latin typeface="Arial" charset="0"/>
                <a:ea typeface="ＭＳ Ｐゴシック" charset="-128"/>
              </a:rPr>
              <a:t>Difficulty forming new relationships</a:t>
            </a:r>
          </a:p>
          <a:p>
            <a:pPr eaLnBrk="1" hangingPunct="1"/>
            <a:r>
              <a:rPr lang="en-US" altLang="en-US" dirty="0">
                <a:latin typeface="Arial" charset="0"/>
                <a:ea typeface="ＭＳ Ｐゴシック" charset="-128"/>
              </a:rPr>
              <a:t>Stress/anxiety/frustration and reduced frustration tolerance</a:t>
            </a:r>
          </a:p>
          <a:p>
            <a:pPr eaLnBrk="1" hangingPunct="1"/>
            <a:endParaRPr lang="en-US" altLang="en-US" dirty="0">
              <a:latin typeface="Arial" charset="0"/>
              <a:ea typeface="ＭＳ Ｐゴシック" charset="-128"/>
            </a:endParaRPr>
          </a:p>
          <a:p>
            <a:pPr marL="0" indent="0" eaLnBrk="1" hangingPunct="1">
              <a:buNone/>
            </a:pPr>
            <a:r>
              <a:rPr lang="en-US" altLang="en-US" dirty="0">
                <a:solidFill>
                  <a:srgbClr val="FF0000"/>
                </a:solidFill>
                <a:latin typeface="Arial" charset="0"/>
                <a:ea typeface="ＭＳ Ｐゴシック" charset="-128"/>
              </a:rPr>
              <a:t>What might be the cause of these changes?</a:t>
            </a:r>
          </a:p>
          <a:p>
            <a:pPr eaLnBrk="1" hangingPunct="1"/>
            <a:endParaRPr lang="en-US" altLang="en-US" dirty="0">
              <a:latin typeface="Arial" charset="0"/>
              <a:ea typeface="ＭＳ Ｐゴシック" charset="-128"/>
            </a:endParaRPr>
          </a:p>
          <a:p>
            <a:pPr eaLnBrk="1" hangingPunct="1"/>
            <a:endParaRPr lang="en-US" altLang="en-US" dirty="0">
              <a:latin typeface="Times New Roman" charset="0"/>
              <a:ea typeface="ＭＳ Ｐゴシック" charset="-128"/>
            </a:endParaRPr>
          </a:p>
          <a:p>
            <a:pPr eaLnBrk="1" hangingPunct="1"/>
            <a:endParaRPr lang="en-US" altLang="en-US" dirty="0">
              <a:latin typeface="Times New Roman" charset="0"/>
              <a:ea typeface="ＭＳ Ｐゴシック" charset="-128"/>
            </a:endParaRPr>
          </a:p>
          <a:p>
            <a:pPr eaLnBrk="1" hangingPunct="1"/>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213617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a:solidFill>
                  <a:schemeClr val="tx1"/>
                </a:solidFill>
                <a:ea typeface="ＭＳ Ｐゴシック" charset="-128"/>
              </a:rPr>
              <a:t>Frontal Lobes</a:t>
            </a:r>
          </a:p>
        </p:txBody>
      </p:sp>
      <p:sp>
        <p:nvSpPr>
          <p:cNvPr id="5" name="Rounded Rectangle 4"/>
          <p:cNvSpPr/>
          <p:nvPr/>
        </p:nvSpPr>
        <p:spPr>
          <a:xfrm>
            <a:off x="6672263" y="188913"/>
            <a:ext cx="3656012" cy="10795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000" dirty="0">
                <a:solidFill>
                  <a:schemeClr val="bg1"/>
                </a:solidFill>
              </a:rPr>
              <a:t>Very susceptible to damage</a:t>
            </a:r>
          </a:p>
        </p:txBody>
      </p:sp>
      <p:graphicFrame>
        <p:nvGraphicFramePr>
          <p:cNvPr id="3" name="Diagram 2"/>
          <p:cNvGraphicFramePr/>
          <p:nvPr/>
        </p:nvGraphicFramePr>
        <p:xfrm>
          <a:off x="1847528" y="1412776"/>
          <a:ext cx="77048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73276" y="107951"/>
            <a:ext cx="8042275" cy="1336675"/>
          </a:xfrm>
        </p:spPr>
        <p:txBody>
          <a:bodyPr/>
          <a:lstStyle/>
          <a:p>
            <a:r>
              <a:rPr lang="en-GB" altLang="en-US" b="1" dirty="0">
                <a:solidFill>
                  <a:srgbClr val="FF0000"/>
                </a:solidFill>
                <a:ea typeface="ＭＳ Ｐゴシック" charset="-128"/>
              </a:rPr>
              <a:t>Symptoms of Frontal Lobe lesions </a:t>
            </a:r>
          </a:p>
        </p:txBody>
      </p:sp>
      <p:sp>
        <p:nvSpPr>
          <p:cNvPr id="3" name="Content Placeholder 2"/>
          <p:cNvSpPr>
            <a:spLocks noGrp="1"/>
          </p:cNvSpPr>
          <p:nvPr>
            <p:ph sz="half" idx="1"/>
          </p:nvPr>
        </p:nvSpPr>
        <p:spPr>
          <a:xfrm>
            <a:off x="2073276" y="1600200"/>
            <a:ext cx="3840163" cy="4343400"/>
          </a:xfrm>
        </p:spPr>
        <p:txBody>
          <a:bodyPr>
            <a:normAutofit fontScale="85000" lnSpcReduction="10000"/>
          </a:bodyPr>
          <a:lstStyle/>
          <a:p>
            <a:pPr>
              <a:buFont typeface="Wingdings 2" pitchFamily="18" charset="2"/>
              <a:buChar char=""/>
              <a:defRPr/>
            </a:pPr>
            <a:r>
              <a:rPr lang="en-GB" dirty="0">
                <a:solidFill>
                  <a:srgbClr val="FF0000"/>
                </a:solidFill>
              </a:rPr>
              <a:t>Reduced inhibition and abnormal sexual behaviour</a:t>
            </a:r>
          </a:p>
          <a:p>
            <a:pPr>
              <a:buFont typeface="Wingdings 2" pitchFamily="18" charset="2"/>
              <a:buChar char=""/>
              <a:defRPr/>
            </a:pPr>
            <a:r>
              <a:rPr lang="en-GB" dirty="0">
                <a:solidFill>
                  <a:srgbClr val="0070C0"/>
                </a:solidFill>
              </a:rPr>
              <a:t>Failure to identify facial expressions </a:t>
            </a:r>
          </a:p>
          <a:p>
            <a:pPr>
              <a:buFont typeface="Wingdings 2" pitchFamily="18" charset="2"/>
              <a:buChar char=""/>
              <a:defRPr/>
            </a:pPr>
            <a:r>
              <a:rPr lang="en-GB" dirty="0">
                <a:solidFill>
                  <a:srgbClr val="0070C0"/>
                </a:solidFill>
              </a:rPr>
              <a:t>Reduced verbal fluency </a:t>
            </a:r>
          </a:p>
          <a:p>
            <a:pPr>
              <a:buFont typeface="Wingdings 2" pitchFamily="18" charset="2"/>
              <a:buChar char=""/>
              <a:defRPr/>
            </a:pPr>
            <a:r>
              <a:rPr lang="en-GB" dirty="0">
                <a:solidFill>
                  <a:srgbClr val="FF0000"/>
                </a:solidFill>
              </a:rPr>
              <a:t>Reduced sexual behaviour [dorsolateral region]  </a:t>
            </a:r>
          </a:p>
          <a:p>
            <a:pPr>
              <a:buFont typeface="Wingdings 2" pitchFamily="18" charset="2"/>
              <a:buChar char=""/>
              <a:defRPr/>
            </a:pPr>
            <a:r>
              <a:rPr lang="en-GB" dirty="0">
                <a:solidFill>
                  <a:srgbClr val="0070C0"/>
                </a:solidFill>
              </a:rPr>
              <a:t>Increased perseveration</a:t>
            </a:r>
          </a:p>
          <a:p>
            <a:pPr>
              <a:buFont typeface="Wingdings 2" pitchFamily="18" charset="2"/>
              <a:buChar char=""/>
              <a:defRPr/>
            </a:pPr>
            <a:r>
              <a:rPr lang="en-GB" dirty="0">
                <a:solidFill>
                  <a:srgbClr val="0070C0"/>
                </a:solidFill>
              </a:rPr>
              <a:t>Inability to form a strategy </a:t>
            </a:r>
          </a:p>
          <a:p>
            <a:pPr>
              <a:buFont typeface="Wingdings 2" pitchFamily="18" charset="2"/>
              <a:buChar char=""/>
              <a:defRPr/>
            </a:pPr>
            <a:r>
              <a:rPr lang="en-GB" dirty="0">
                <a:solidFill>
                  <a:srgbClr val="0070C0"/>
                </a:solidFill>
              </a:rPr>
              <a:t>Impaired temporal memory   </a:t>
            </a:r>
          </a:p>
        </p:txBody>
      </p:sp>
      <p:sp>
        <p:nvSpPr>
          <p:cNvPr id="4" name="Content Placeholder 3"/>
          <p:cNvSpPr>
            <a:spLocks noGrp="1"/>
          </p:cNvSpPr>
          <p:nvPr>
            <p:ph sz="half" idx="2"/>
          </p:nvPr>
        </p:nvSpPr>
        <p:spPr>
          <a:xfrm>
            <a:off x="6275388" y="1600200"/>
            <a:ext cx="3840162" cy="4343400"/>
          </a:xfrm>
        </p:spPr>
        <p:txBody>
          <a:bodyPr>
            <a:normAutofit fontScale="85000" lnSpcReduction="10000"/>
          </a:bodyPr>
          <a:lstStyle/>
          <a:p>
            <a:pPr>
              <a:buFont typeface="Wingdings 2" pitchFamily="18" charset="2"/>
              <a:buChar char=""/>
              <a:defRPr/>
            </a:pPr>
            <a:r>
              <a:rPr lang="en-GB" dirty="0">
                <a:solidFill>
                  <a:srgbClr val="0070C0"/>
                </a:solidFill>
              </a:rPr>
              <a:t>Impaired working memory</a:t>
            </a:r>
            <a:r>
              <a:rPr lang="en-GB" dirty="0"/>
              <a:t> </a:t>
            </a:r>
          </a:p>
          <a:p>
            <a:pPr>
              <a:buFont typeface="Wingdings 2" pitchFamily="18" charset="2"/>
              <a:buChar char=""/>
              <a:defRPr/>
            </a:pPr>
            <a:r>
              <a:rPr lang="en-GB" dirty="0">
                <a:solidFill>
                  <a:srgbClr val="0070C0"/>
                </a:solidFill>
              </a:rPr>
              <a:t>Increased risk taking </a:t>
            </a:r>
          </a:p>
          <a:p>
            <a:pPr>
              <a:buFont typeface="Wingdings 2" pitchFamily="18" charset="2"/>
              <a:buChar char=""/>
              <a:defRPr/>
            </a:pPr>
            <a:r>
              <a:rPr lang="en-GB" dirty="0">
                <a:solidFill>
                  <a:srgbClr val="FF0000"/>
                </a:solidFill>
              </a:rPr>
              <a:t>Impaired self-regulation </a:t>
            </a:r>
          </a:p>
          <a:p>
            <a:pPr>
              <a:buFont typeface="Wingdings 2" pitchFamily="18" charset="2"/>
              <a:buChar char=""/>
              <a:defRPr/>
            </a:pPr>
            <a:r>
              <a:rPr lang="en-GB" dirty="0">
                <a:solidFill>
                  <a:srgbClr val="0070C0"/>
                </a:solidFill>
              </a:rPr>
              <a:t>Loss of associative learning </a:t>
            </a:r>
          </a:p>
          <a:p>
            <a:pPr>
              <a:buFont typeface="Wingdings 2" pitchFamily="18" charset="2"/>
              <a:buChar char=""/>
              <a:defRPr/>
            </a:pPr>
            <a:r>
              <a:rPr lang="en-GB" dirty="0">
                <a:solidFill>
                  <a:srgbClr val="0070C0"/>
                </a:solidFill>
              </a:rPr>
              <a:t>Loss of response inhibition </a:t>
            </a:r>
          </a:p>
          <a:p>
            <a:pPr>
              <a:buFont typeface="Wingdings 2" pitchFamily="18" charset="2"/>
              <a:buChar char=""/>
              <a:defRPr/>
            </a:pPr>
            <a:r>
              <a:rPr lang="en-GB" dirty="0">
                <a:solidFill>
                  <a:srgbClr val="0070C0"/>
                </a:solidFill>
              </a:rPr>
              <a:t>Impaired divergent thinking</a:t>
            </a:r>
          </a:p>
          <a:p>
            <a:pPr>
              <a:buFont typeface="Wingdings 2" pitchFamily="18" charset="2"/>
              <a:buChar char=""/>
              <a:defRPr/>
            </a:pPr>
            <a:r>
              <a:rPr lang="en-GB" dirty="0">
                <a:solidFill>
                  <a:srgbClr val="FF0000"/>
                </a:solidFill>
              </a:rPr>
              <a:t>Loss of behavioural spontaneity </a:t>
            </a:r>
          </a:p>
          <a:p>
            <a:pPr>
              <a:buFont typeface="Wingdings 2" pitchFamily="18" charset="2"/>
              <a:buChar char=""/>
              <a:defRPr/>
            </a:pPr>
            <a:r>
              <a:rPr lang="en-GB" dirty="0">
                <a:solidFill>
                  <a:srgbClr val="FF0000"/>
                </a:solidFill>
              </a:rPr>
              <a:t>Reduction in general behaviour </a:t>
            </a:r>
          </a:p>
        </p:txBody>
      </p:sp>
    </p:spTree>
    <p:extLst>
      <p:ext uri="{BB962C8B-B14F-4D97-AF65-F5344CB8AC3E}">
        <p14:creationId xmlns:p14="http://schemas.microsoft.com/office/powerpoint/2010/main" val="54456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729" y="116632"/>
            <a:ext cx="8856983" cy="945160"/>
          </a:xfrm>
          <a:ln>
            <a:miter lim="800000"/>
            <a:headEnd/>
            <a:tailEnd/>
          </a:ln>
          <a:extLst/>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solidFill>
                  <a:srgbClr val="FF0000"/>
                </a:soli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mj-cs"/>
              </a:rPr>
            </a:br>
            <a:endParaRPr lang="en-US" sz="3200" b="1" cap="all" dirty="0">
              <a:ln w="0"/>
              <a:solidFill>
                <a:srgbClr val="FF0000"/>
              </a:solidFill>
              <a:effectLst>
                <a:reflection blurRad="12700" stA="50000" endPos="50000" dist="5000" dir="5400000" sy="-100000" rotWithShape="0"/>
              </a:effectLst>
              <a:latin typeface="Calibri"/>
              <a:cs typeface="Calibri"/>
            </a:endParaRPr>
          </a:p>
        </p:txBody>
      </p:sp>
      <p:sp>
        <p:nvSpPr>
          <p:cNvPr id="29699" name="Content Placeholder 2"/>
          <p:cNvSpPr>
            <a:spLocks noGrp="1"/>
          </p:cNvSpPr>
          <p:nvPr>
            <p:ph idx="1"/>
          </p:nvPr>
        </p:nvSpPr>
        <p:spPr>
          <a:xfrm>
            <a:off x="1919288" y="1341438"/>
            <a:ext cx="4392612" cy="4673600"/>
          </a:xfrm>
        </p:spPr>
        <p:txBody>
          <a:bodyPr/>
          <a:lstStyle/>
          <a:p>
            <a:pPr marL="0" indent="0">
              <a:buNone/>
            </a:pPr>
            <a:r>
              <a:rPr lang="en-US" altLang="en-US" sz="2000" dirty="0">
                <a:solidFill>
                  <a:srgbClr val="000000"/>
                </a:solidFill>
                <a:ea typeface="ＭＳ Ｐゴシック" charset="-128"/>
              </a:rPr>
              <a:t>The term </a:t>
            </a:r>
            <a:r>
              <a:rPr lang="en-US" altLang="en-US" sz="2000" dirty="0">
                <a:solidFill>
                  <a:srgbClr val="FF0000"/>
                </a:solidFill>
                <a:ea typeface="ＭＳ Ｐゴシック" charset="-128"/>
              </a:rPr>
              <a:t>executive function </a:t>
            </a:r>
            <a:r>
              <a:rPr lang="en-US" altLang="en-US" sz="2000" dirty="0">
                <a:solidFill>
                  <a:srgbClr val="000000"/>
                </a:solidFill>
                <a:ea typeface="ＭＳ Ｐゴシック" charset="-128"/>
              </a:rPr>
              <a:t>describes a set of cognitive abilities that control and regulate other abilities and behavior</a:t>
            </a:r>
          </a:p>
          <a:p>
            <a:pPr marL="0" indent="0">
              <a:buNone/>
            </a:pPr>
            <a:r>
              <a:rPr lang="en-US" altLang="en-US" sz="2000" dirty="0">
                <a:solidFill>
                  <a:srgbClr val="000000"/>
                </a:solidFill>
                <a:ea typeface="ＭＳ Ｐゴシック" charset="-128"/>
              </a:rPr>
              <a:t>They are necessary for goal directed </a:t>
            </a:r>
            <a:r>
              <a:rPr lang="en-US" altLang="en-US" sz="2000" dirty="0" err="1">
                <a:solidFill>
                  <a:srgbClr val="000000"/>
                </a:solidFill>
                <a:ea typeface="ＭＳ Ｐゴシック" charset="-128"/>
              </a:rPr>
              <a:t>behaviour</a:t>
            </a:r>
            <a:r>
              <a:rPr lang="en-US" altLang="en-US" sz="2000" dirty="0">
                <a:solidFill>
                  <a:srgbClr val="000000"/>
                </a:solidFill>
                <a:ea typeface="ＭＳ Ｐゴシック" charset="-128"/>
              </a:rPr>
              <a:t> and include the following: </a:t>
            </a:r>
          </a:p>
          <a:p>
            <a:pPr marL="0" indent="0"/>
            <a:r>
              <a:rPr lang="en-US" altLang="en-US" sz="2000" dirty="0">
                <a:solidFill>
                  <a:srgbClr val="000000"/>
                </a:solidFill>
                <a:ea typeface="ＭＳ Ｐゴシック" charset="-128"/>
              </a:rPr>
              <a:t>The ability to initiate and stop actions</a:t>
            </a:r>
          </a:p>
          <a:p>
            <a:pPr marL="0" indent="0"/>
            <a:r>
              <a:rPr lang="en-US" altLang="en-US" sz="2000" dirty="0">
                <a:solidFill>
                  <a:srgbClr val="000000"/>
                </a:solidFill>
                <a:ea typeface="ＭＳ Ｐゴシック" charset="-128"/>
              </a:rPr>
              <a:t>The ability to monitor and change behavior as needed, and to plan future behavior when faced with novel tasks and situations.</a:t>
            </a:r>
          </a:p>
          <a:p>
            <a:pPr marL="0" indent="0"/>
            <a:r>
              <a:rPr lang="en-US" altLang="en-US" sz="2000" dirty="0">
                <a:solidFill>
                  <a:srgbClr val="000000"/>
                </a:solidFill>
                <a:ea typeface="ＭＳ Ｐゴシック" charset="-128"/>
              </a:rPr>
              <a:t>The ability to anticipate outcomes and adapt to changing situations</a:t>
            </a:r>
            <a:endParaRPr lang="en-US" altLang="en-US" sz="4000" dirty="0">
              <a:ea typeface="ＭＳ Ｐゴシック" charset="-128"/>
            </a:endParaRPr>
          </a:p>
        </p:txBody>
      </p:sp>
      <p:sp>
        <p:nvSpPr>
          <p:cNvPr id="29700" name="Footer Placeholder 3"/>
          <p:cNvSpPr>
            <a:spLocks noGrp="1"/>
          </p:cNvSpPr>
          <p:nvPr>
            <p:ph type="ftr" sz="quarter" idx="11"/>
          </p:nvPr>
        </p:nvSpPr>
        <p:spPr bwMode="auto">
          <a:xfrm>
            <a:off x="3240931" y="116633"/>
            <a:ext cx="6535367" cy="7829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2400" b="1" cap="all" dirty="0">
                <a:ln w="0"/>
                <a:solidFill>
                  <a:srgbClr val="FF0000"/>
                </a:solidFill>
                <a:effectLst>
                  <a:reflection blurRad="12700" stA="50000" endPos="50000" dist="5000" dir="5400000" sy="-100000" rotWithShape="0"/>
                </a:effectLst>
              </a:rPr>
              <a:t>Higher Executive functioning</a:t>
            </a:r>
            <a:endParaRPr lang="en-GB" altLang="en-US" sz="2400" dirty="0">
              <a:solidFill>
                <a:schemeClr val="bg1"/>
              </a:solidFill>
            </a:endParaRPr>
          </a:p>
        </p:txBody>
      </p:sp>
      <p:pic>
        <p:nvPicPr>
          <p:cNvPr id="1026" name="Picture 2" descr="/var/folders/70/4wmw56td2wd0y7w11xsv4wr00000gn/T/com.microsoft.Powerpoint/WebArchiveCopyPasteTempFiles/220px-Frontal_lobe_anim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211" y="1341438"/>
            <a:ext cx="3307777" cy="349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476672"/>
            <a:ext cx="8042276" cy="967860"/>
          </a:xfrm>
          <a:ln>
            <a:miter lim="800000"/>
            <a:headEnd/>
            <a:tailEnd/>
          </a:ln>
          <a:extLst/>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b="1" cap="all" dirty="0">
                <a:ln w="0"/>
                <a:solidFill>
                  <a:srgbClr val="FF0000"/>
                </a:solidFill>
                <a:effectLst>
                  <a:reflection blurRad="12700" stA="50000" endPos="50000" dist="5000" dir="5400000" sy="-100000" rotWithShape="0"/>
                </a:effectLst>
                <a:ea typeface="+mj-ea"/>
                <a:cs typeface="+mj-cs"/>
              </a:rPr>
              <a:t>Impact of Impaired Executive Functioning </a:t>
            </a:r>
          </a:p>
        </p:txBody>
      </p:sp>
      <p:sp>
        <p:nvSpPr>
          <p:cNvPr id="30723" name="Content Placeholder 2"/>
          <p:cNvSpPr>
            <a:spLocks noGrp="1"/>
          </p:cNvSpPr>
          <p:nvPr>
            <p:ph idx="1"/>
          </p:nvPr>
        </p:nvSpPr>
        <p:spPr>
          <a:xfrm>
            <a:off x="2073276" y="2205038"/>
            <a:ext cx="8042275" cy="3738562"/>
          </a:xfrm>
        </p:spPr>
        <p:txBody>
          <a:bodyPr>
            <a:normAutofit fontScale="92500" lnSpcReduction="20000"/>
          </a:bodyPr>
          <a:lstStyle/>
          <a:p>
            <a:pPr marL="0" indent="0" algn="just">
              <a:buNone/>
            </a:pPr>
            <a:r>
              <a:rPr lang="en-US" altLang="en-US" dirty="0">
                <a:solidFill>
                  <a:srgbClr val="FF0000"/>
                </a:solidFill>
                <a:latin typeface="Georgia" charset="0"/>
                <a:ea typeface="ＭＳ Ｐゴシック" charset="-128"/>
              </a:rPr>
              <a:t>Most people experience impulses </a:t>
            </a:r>
            <a:r>
              <a:rPr lang="en-US" altLang="en-US" dirty="0">
                <a:solidFill>
                  <a:srgbClr val="000000"/>
                </a:solidFill>
                <a:latin typeface="Georgia" charset="0"/>
                <a:ea typeface="ＭＳ Ｐゴシック" charset="-128"/>
              </a:rPr>
              <a:t>to do or say things that could get them in trouble, such as making a sexually explicit comment to a stranger, commenting negatively on someone's appearance, or insulting an authority figure like a boss or police officer; but </a:t>
            </a:r>
            <a:r>
              <a:rPr lang="en-US" altLang="en-US" dirty="0">
                <a:solidFill>
                  <a:srgbClr val="FF0000"/>
                </a:solidFill>
                <a:latin typeface="Georgia" charset="0"/>
                <a:ea typeface="ＭＳ Ｐゴシック" charset="-128"/>
              </a:rPr>
              <a:t>most people have no trouble suppressing these urges</a:t>
            </a:r>
            <a:r>
              <a:rPr lang="en-US" altLang="en-US" dirty="0">
                <a:solidFill>
                  <a:srgbClr val="000000"/>
                </a:solidFill>
                <a:latin typeface="Georgia" charset="0"/>
                <a:ea typeface="ＭＳ Ｐゴシック" charset="-128"/>
              </a:rPr>
              <a:t>. </a:t>
            </a:r>
          </a:p>
          <a:p>
            <a:pPr marL="0" indent="0" algn="just">
              <a:buNone/>
            </a:pPr>
            <a:endParaRPr lang="en-US" altLang="en-US" dirty="0">
              <a:solidFill>
                <a:srgbClr val="000000"/>
              </a:solidFill>
              <a:latin typeface="Georgia" charset="0"/>
              <a:ea typeface="ＭＳ Ｐゴシック" charset="-128"/>
            </a:endParaRPr>
          </a:p>
          <a:p>
            <a:pPr marL="0" indent="0" algn="just">
              <a:buNone/>
            </a:pPr>
            <a:r>
              <a:rPr lang="en-US" altLang="en-US" dirty="0">
                <a:solidFill>
                  <a:srgbClr val="000000"/>
                </a:solidFill>
                <a:latin typeface="Georgia" charset="0"/>
                <a:ea typeface="ＭＳ Ｐゴシック" charset="-128"/>
              </a:rPr>
              <a:t>When executive functions are impaired, however, these urges may not be suppressed. Executive functions are thus an important component of the ability to fit in socially.</a:t>
            </a:r>
          </a:p>
          <a:p>
            <a:pPr marL="0" indent="0" algn="just">
              <a:buNone/>
            </a:pPr>
            <a:endParaRPr lang="en-US" altLang="en-US" dirty="0">
              <a:ea typeface="ＭＳ Ｐゴシック" charset="-128"/>
            </a:endParaRPr>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GB" altLang="en-US">
              <a:solidFill>
                <a:schemeClr val="bg1"/>
              </a:solidFill>
            </a:endParaRPr>
          </a:p>
        </p:txBody>
      </p:sp>
    </p:spTree>
    <p:extLst>
      <p:ext uri="{BB962C8B-B14F-4D97-AF65-F5344CB8AC3E}">
        <p14:creationId xmlns:p14="http://schemas.microsoft.com/office/powerpoint/2010/main" val="126358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0909"/>
          </a:xfrm>
        </p:spPr>
        <p:txBody>
          <a:bodyPr>
            <a:normAutofit fontScale="90000"/>
          </a:bodyPr>
          <a:lstStyle/>
          <a:p>
            <a:pPr algn="ctr"/>
            <a:r>
              <a:rPr lang="en-US" b="1" dirty="0">
                <a:solidFill>
                  <a:srgbClr val="FF0000"/>
                </a:solidFill>
              </a:rPr>
              <a:t>Case of MR C </a:t>
            </a:r>
          </a:p>
        </p:txBody>
      </p:sp>
      <p:sp>
        <p:nvSpPr>
          <p:cNvPr id="4" name="Content Placeholder 3"/>
          <p:cNvSpPr>
            <a:spLocks noGrp="1"/>
          </p:cNvSpPr>
          <p:nvPr>
            <p:ph sz="half" idx="1"/>
          </p:nvPr>
        </p:nvSpPr>
        <p:spPr>
          <a:xfrm>
            <a:off x="838200" y="1138136"/>
            <a:ext cx="5181600" cy="5038827"/>
          </a:xfrm>
        </p:spPr>
        <p:txBody>
          <a:bodyPr>
            <a:normAutofit fontScale="92500" lnSpcReduction="10000"/>
          </a:bodyPr>
          <a:lstStyle/>
          <a:p>
            <a:pPr marL="0" indent="0">
              <a:buNone/>
            </a:pPr>
            <a:r>
              <a:rPr lang="en-US" sz="2400" dirty="0">
                <a:solidFill>
                  <a:srgbClr val="FF0000"/>
                </a:solidFill>
              </a:rPr>
              <a:t>Pre-accident </a:t>
            </a:r>
          </a:p>
          <a:p>
            <a:r>
              <a:rPr lang="en-US" sz="2400" dirty="0"/>
              <a:t>Moderately severe head injury </a:t>
            </a:r>
          </a:p>
          <a:p>
            <a:r>
              <a:rPr lang="en-US" sz="2400" dirty="0"/>
              <a:t>No premorbid psychological and neuropsychological problems </a:t>
            </a:r>
          </a:p>
          <a:p>
            <a:r>
              <a:rPr lang="en-US" sz="2400" dirty="0"/>
              <a:t>Strong family relationship </a:t>
            </a:r>
          </a:p>
          <a:p>
            <a:r>
              <a:rPr lang="en-US" sz="2400" dirty="0"/>
              <a:t>Responsible job </a:t>
            </a:r>
          </a:p>
          <a:p>
            <a:pPr marL="0" indent="0">
              <a:buNone/>
            </a:pPr>
            <a:r>
              <a:rPr lang="en-US" sz="2400" dirty="0">
                <a:solidFill>
                  <a:srgbClr val="FF0000"/>
                </a:solidFill>
              </a:rPr>
              <a:t>Post accident </a:t>
            </a:r>
          </a:p>
          <a:p>
            <a:r>
              <a:rPr lang="en-US" sz="2400" dirty="0"/>
              <a:t>Mild to moderate Neuropsychological problems </a:t>
            </a:r>
          </a:p>
          <a:p>
            <a:r>
              <a:rPr lang="en-US" sz="2400" dirty="0"/>
              <a:t>Loss of employment </a:t>
            </a:r>
          </a:p>
          <a:p>
            <a:r>
              <a:rPr lang="en-US" sz="2400" dirty="0"/>
              <a:t>Significant changes in Personality and </a:t>
            </a:r>
            <a:r>
              <a:rPr lang="en-US" sz="2400" dirty="0" err="1"/>
              <a:t>Behaviour</a:t>
            </a:r>
            <a:r>
              <a:rPr lang="en-US" sz="2400" dirty="0"/>
              <a:t> </a:t>
            </a:r>
          </a:p>
          <a:p>
            <a:r>
              <a:rPr lang="en-US" sz="2400" dirty="0"/>
              <a:t>No longer expresses any concern or affection </a:t>
            </a:r>
            <a:endParaRPr lang="en-US" dirty="0"/>
          </a:p>
        </p:txBody>
      </p:sp>
      <p:sp>
        <p:nvSpPr>
          <p:cNvPr id="5" name="Content Placeholder 4"/>
          <p:cNvSpPr>
            <a:spLocks noGrp="1"/>
          </p:cNvSpPr>
          <p:nvPr>
            <p:ph sz="half" idx="2"/>
          </p:nvPr>
        </p:nvSpPr>
        <p:spPr>
          <a:xfrm>
            <a:off x="6172200" y="1060315"/>
            <a:ext cx="5181600" cy="5116648"/>
          </a:xfrm>
        </p:spPr>
        <p:txBody>
          <a:bodyPr>
            <a:normAutofit fontScale="92500" lnSpcReduction="10000"/>
          </a:bodyPr>
          <a:lstStyle/>
          <a:p>
            <a:r>
              <a:rPr lang="en-GB" sz="2400" dirty="0"/>
              <a:t>Emotional [</a:t>
            </a:r>
            <a:r>
              <a:rPr lang="en-GB" sz="2400" dirty="0">
                <a:solidFill>
                  <a:srgbClr val="FF0000"/>
                </a:solidFill>
              </a:rPr>
              <a:t>anger and frustration</a:t>
            </a:r>
            <a:r>
              <a:rPr lang="en-GB" sz="2400" dirty="0"/>
              <a:t>, </a:t>
            </a:r>
            <a:r>
              <a:rPr lang="en-GB" sz="2400" dirty="0">
                <a:solidFill>
                  <a:srgbClr val="FF0000"/>
                </a:solidFill>
              </a:rPr>
              <a:t>odd behaviour</a:t>
            </a:r>
            <a:r>
              <a:rPr lang="en-GB" sz="2400" dirty="0"/>
              <a:t>] </a:t>
            </a:r>
          </a:p>
          <a:p>
            <a:r>
              <a:rPr lang="en-GB" sz="2400" dirty="0"/>
              <a:t>Cognitive [memory, attention and concentration, motivation, organisational skills, ability to manage finances speech and word finding] </a:t>
            </a:r>
          </a:p>
          <a:p>
            <a:r>
              <a:rPr lang="en-GB" sz="2400" dirty="0"/>
              <a:t>Social skills [</a:t>
            </a:r>
            <a:r>
              <a:rPr lang="en-GB" sz="2400" dirty="0">
                <a:solidFill>
                  <a:srgbClr val="FF0000"/>
                </a:solidFill>
              </a:rPr>
              <a:t>misinterpretation</a:t>
            </a:r>
            <a:r>
              <a:rPr lang="en-GB" sz="2400" dirty="0"/>
              <a:t>],</a:t>
            </a:r>
          </a:p>
          <a:p>
            <a:r>
              <a:rPr lang="en-GB" sz="2400" dirty="0"/>
              <a:t>Physical difficulties [fatigue, bladder problems, balance, headaches, sense of smell and taste, weight gain] </a:t>
            </a:r>
          </a:p>
          <a:p>
            <a:r>
              <a:rPr lang="en-GB" sz="2400" dirty="0">
                <a:solidFill>
                  <a:srgbClr val="FF0000"/>
                </a:solidFill>
              </a:rPr>
              <a:t>Psychological problems </a:t>
            </a:r>
          </a:p>
          <a:p>
            <a:r>
              <a:rPr lang="en-GB" sz="2400" dirty="0"/>
              <a:t>Mrs C has reported that she no longer feels a wife to her husband but more like a carer.  Children are confused and concerned </a:t>
            </a:r>
          </a:p>
          <a:p>
            <a:endParaRPr lang="en-GB" sz="2400" dirty="0">
              <a:solidFill>
                <a:srgbClr val="FF0000"/>
              </a:solidFill>
            </a:endParaRPr>
          </a:p>
          <a:p>
            <a:endParaRPr lang="en-US" sz="2400" dirty="0">
              <a:solidFill>
                <a:srgbClr val="FF0000"/>
              </a:solidFill>
            </a:endParaRPr>
          </a:p>
        </p:txBody>
      </p:sp>
    </p:spTree>
    <p:extLst>
      <p:ext uri="{BB962C8B-B14F-4D97-AF65-F5344CB8AC3E}">
        <p14:creationId xmlns:p14="http://schemas.microsoft.com/office/powerpoint/2010/main" val="20894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a:xfrm>
            <a:off x="1981200" y="73025"/>
            <a:ext cx="8229600" cy="1143000"/>
          </a:xfrm>
          <a:ln>
            <a:miter lim="800000"/>
            <a:headEnd/>
            <a:tailEnd/>
          </a:ln>
          <a:extLst/>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b="1" cap="all" dirty="0">
                <a:ln w="0"/>
                <a:solidFill>
                  <a:srgbClr val="FF0000"/>
                </a:solidFill>
                <a:effectLst>
                  <a:reflection blurRad="12700" stA="50000" endPos="50000" dist="5000" dir="5400000" sy="-100000" rotWithShape="0"/>
                </a:effectLst>
                <a:latin typeface="Calibri" charset="0"/>
                <a:ea typeface="+mj-ea"/>
                <a:cs typeface="+mj-cs"/>
              </a:rPr>
              <a:t>The event </a:t>
            </a:r>
          </a:p>
        </p:txBody>
      </p:sp>
      <p:sp>
        <p:nvSpPr>
          <p:cNvPr id="17411" name="Rectangle 2"/>
          <p:cNvSpPr>
            <a:spLocks noGrp="1" noChangeArrowheads="1"/>
          </p:cNvSpPr>
          <p:nvPr>
            <p:ph idx="1"/>
          </p:nvPr>
        </p:nvSpPr>
        <p:spPr>
          <a:xfrm>
            <a:off x="1981200" y="1412875"/>
            <a:ext cx="8559114" cy="4580152"/>
          </a:xfrm>
        </p:spPr>
        <p:txBody>
          <a:bodyPr>
            <a:normAutofit/>
          </a:bodyPr>
          <a:lstStyle/>
          <a:p>
            <a:pPr indent="0">
              <a:buNone/>
            </a:pPr>
            <a:r>
              <a:rPr lang="en-US" altLang="en-US" sz="3900" dirty="0">
                <a:solidFill>
                  <a:srgbClr val="3366FF"/>
                </a:solidFill>
                <a:latin typeface="Calibri" charset="0"/>
                <a:ea typeface="ＭＳ Ｐゴシック" charset="-128"/>
              </a:rPr>
              <a:t>Traumatic Brain Injury - A bolt or jolt to the head or a penetrating head injury that disrupts the function of the brain</a:t>
            </a:r>
          </a:p>
          <a:p>
            <a:pPr lvl="1" indent="0">
              <a:buNone/>
            </a:pPr>
            <a:r>
              <a:rPr lang="en-US" altLang="en-US" sz="3000" dirty="0">
                <a:solidFill>
                  <a:srgbClr val="3366FF"/>
                </a:solidFill>
                <a:latin typeface="Calibri" charset="0"/>
                <a:ea typeface="ＭＳ Ｐゴシック" charset="-128"/>
              </a:rPr>
              <a:t>Not all blows or jolts to the head result in a TBI. The severity of such an injury may range from </a:t>
            </a:r>
            <a:r>
              <a:rPr lang="ja-JP" altLang="en-US" sz="3000" dirty="0">
                <a:solidFill>
                  <a:srgbClr val="3366FF"/>
                </a:solidFill>
                <a:latin typeface="Calibri" charset="0"/>
                <a:ea typeface="ＭＳ Ｐゴシック" charset="-128"/>
              </a:rPr>
              <a:t>“</a:t>
            </a:r>
            <a:r>
              <a:rPr lang="en-US" altLang="ja-JP" sz="3000" dirty="0">
                <a:solidFill>
                  <a:srgbClr val="3366FF"/>
                </a:solidFill>
                <a:latin typeface="Calibri" charset="0"/>
                <a:ea typeface="ＭＳ Ｐゴシック" charset="-128"/>
              </a:rPr>
              <a:t>mild</a:t>
            </a:r>
            <a:r>
              <a:rPr lang="ja-JP" altLang="en-US" sz="3000" dirty="0">
                <a:solidFill>
                  <a:srgbClr val="3366FF"/>
                </a:solidFill>
                <a:latin typeface="Calibri" charset="0"/>
                <a:ea typeface="ＭＳ Ｐゴシック" charset="-128"/>
              </a:rPr>
              <a:t>”</a:t>
            </a:r>
            <a:r>
              <a:rPr lang="en-US" altLang="ja-JP" sz="3000" dirty="0">
                <a:solidFill>
                  <a:srgbClr val="3366FF"/>
                </a:solidFill>
                <a:latin typeface="Calibri" charset="0"/>
                <a:ea typeface="ＭＳ Ｐゴシック" charset="-128"/>
              </a:rPr>
              <a:t> </a:t>
            </a:r>
            <a:r>
              <a:rPr lang="en-US" altLang="ja-JP" sz="3000" b="1" dirty="0">
                <a:solidFill>
                  <a:srgbClr val="3366FF"/>
                </a:solidFill>
                <a:latin typeface="Calibri" charset="0"/>
                <a:ea typeface="ＭＳ Ｐゴシック" charset="-128"/>
              </a:rPr>
              <a:t>(a brief change in mental status or consciousness)</a:t>
            </a:r>
            <a:r>
              <a:rPr lang="en-US" altLang="ja-JP" sz="3000" dirty="0">
                <a:solidFill>
                  <a:srgbClr val="3366FF"/>
                </a:solidFill>
                <a:latin typeface="Calibri" charset="0"/>
                <a:ea typeface="ＭＳ Ｐゴシック" charset="-128"/>
              </a:rPr>
              <a:t> to </a:t>
            </a:r>
            <a:r>
              <a:rPr lang="ja-JP" altLang="en-US" sz="3000" dirty="0">
                <a:solidFill>
                  <a:srgbClr val="3366FF"/>
                </a:solidFill>
                <a:latin typeface="Calibri" charset="0"/>
                <a:ea typeface="ＭＳ Ｐゴシック" charset="-128"/>
              </a:rPr>
              <a:t>“</a:t>
            </a:r>
            <a:r>
              <a:rPr lang="en-US" altLang="ja-JP" sz="3000" dirty="0">
                <a:solidFill>
                  <a:srgbClr val="3366FF"/>
                </a:solidFill>
                <a:latin typeface="Calibri" charset="0"/>
                <a:ea typeface="ＭＳ Ｐゴシック" charset="-128"/>
              </a:rPr>
              <a:t>severe</a:t>
            </a:r>
            <a:r>
              <a:rPr lang="ja-JP" altLang="en-US" sz="3000" dirty="0">
                <a:solidFill>
                  <a:srgbClr val="3366FF"/>
                </a:solidFill>
                <a:latin typeface="Calibri" charset="0"/>
                <a:ea typeface="ＭＳ Ｐゴシック" charset="-128"/>
              </a:rPr>
              <a:t>”</a:t>
            </a:r>
            <a:r>
              <a:rPr lang="en-US" altLang="ja-JP" sz="3000" dirty="0">
                <a:solidFill>
                  <a:srgbClr val="3366FF"/>
                </a:solidFill>
                <a:latin typeface="Calibri" charset="0"/>
                <a:ea typeface="ＭＳ Ｐゴシック" charset="-128"/>
              </a:rPr>
              <a:t> </a:t>
            </a:r>
            <a:r>
              <a:rPr lang="en-US" altLang="ja-JP" sz="3000" b="1" dirty="0">
                <a:solidFill>
                  <a:srgbClr val="3366FF"/>
                </a:solidFill>
                <a:latin typeface="Calibri" charset="0"/>
                <a:ea typeface="ＭＳ Ｐゴシック" charset="-128"/>
              </a:rPr>
              <a:t>(an extended period of unconsciousness or amnesia)</a:t>
            </a:r>
            <a:r>
              <a:rPr lang="en-US" altLang="ja-JP" sz="3000" dirty="0">
                <a:solidFill>
                  <a:srgbClr val="3366FF"/>
                </a:solidFill>
                <a:latin typeface="Calibri" charset="0"/>
                <a:ea typeface="ＭＳ Ｐゴシック" charset="-128"/>
              </a:rPr>
              <a:t> after the injury.  </a:t>
            </a:r>
          </a:p>
          <a:p>
            <a:pPr indent="0">
              <a:buNone/>
            </a:pPr>
            <a:endParaRPr lang="en-US" altLang="en-US" dirty="0">
              <a:solidFill>
                <a:srgbClr val="3366FF"/>
              </a:solidFill>
              <a:latin typeface="Calibri" charset="0"/>
              <a:ea typeface="ＭＳ Ｐゴシック" charset="-128"/>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1100">
                <a:latin typeface="Rockwell" charset="0"/>
              </a:rPr>
              <a:t>CDC 2005</a:t>
            </a:r>
          </a:p>
        </p:txBody>
      </p:sp>
    </p:spTree>
    <p:extLst>
      <p:ext uri="{BB962C8B-B14F-4D97-AF65-F5344CB8AC3E}">
        <p14:creationId xmlns:p14="http://schemas.microsoft.com/office/powerpoint/2010/main" val="153301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Ameliorating the personality and </a:t>
            </a:r>
            <a:r>
              <a:rPr lang="en-US" b="1" dirty="0" err="1">
                <a:solidFill>
                  <a:srgbClr val="FF0000"/>
                </a:solidFill>
              </a:rPr>
              <a:t>behavioural</a:t>
            </a:r>
            <a:r>
              <a:rPr lang="en-US" b="1" dirty="0">
                <a:solidFill>
                  <a:srgbClr val="FF0000"/>
                </a:solidFill>
              </a:rPr>
              <a:t> changes following TBI  [Care givers website]</a:t>
            </a:r>
          </a:p>
        </p:txBody>
      </p:sp>
      <p:sp>
        <p:nvSpPr>
          <p:cNvPr id="4" name="TextBox 3"/>
          <p:cNvSpPr txBox="1"/>
          <p:nvPr/>
        </p:nvSpPr>
        <p:spPr>
          <a:xfrm>
            <a:off x="1021404" y="1809344"/>
            <a:ext cx="6099243" cy="1477328"/>
          </a:xfrm>
          <a:prstGeom prst="rect">
            <a:avLst/>
          </a:prstGeom>
          <a:noFill/>
        </p:spPr>
        <p:txBody>
          <a:bodyPr wrap="square" rtlCol="0">
            <a:spAutoFit/>
          </a:bodyPr>
          <a:lstStyle/>
          <a:p>
            <a:r>
              <a:rPr lang="en-US" sz="1400" b="1" dirty="0"/>
              <a:t>Personality Changes</a:t>
            </a:r>
          </a:p>
          <a:p>
            <a:r>
              <a:rPr lang="en-US" sz="1200" dirty="0"/>
              <a:t>It may be, for example, that the head injury survivor used to be easygoing, energetic, and thoughtful and now seems easily angered, self-absorbed, and unable to show enthusiasm for anything. </a:t>
            </a:r>
            <a:r>
              <a:rPr lang="en-US" sz="1200" b="1" dirty="0">
                <a:solidFill>
                  <a:srgbClr val="FF0000"/>
                </a:solidFill>
              </a:rPr>
              <a:t>Nonetheless, try not to criticize or make fun of the impaired person’s deficits. </a:t>
            </a:r>
            <a:r>
              <a:rPr lang="en-US" sz="1200" dirty="0"/>
              <a:t>This is sure to make the person feel frustrated, angry, or embarrassed.</a:t>
            </a:r>
          </a:p>
          <a:p>
            <a:br>
              <a:rPr lang="en-US" sz="1400" dirty="0"/>
            </a:br>
            <a:endParaRPr lang="en-US" sz="1400" b="1" dirty="0"/>
          </a:p>
        </p:txBody>
      </p:sp>
      <p:sp>
        <p:nvSpPr>
          <p:cNvPr id="6" name="TextBox 5"/>
          <p:cNvSpPr txBox="1"/>
          <p:nvPr/>
        </p:nvSpPr>
        <p:spPr>
          <a:xfrm>
            <a:off x="5653392" y="3286672"/>
            <a:ext cx="5700408" cy="1384995"/>
          </a:xfrm>
          <a:prstGeom prst="rect">
            <a:avLst/>
          </a:prstGeom>
          <a:noFill/>
        </p:spPr>
        <p:txBody>
          <a:bodyPr wrap="square" rtlCol="0">
            <a:spAutoFit/>
          </a:bodyPr>
          <a:lstStyle/>
          <a:p>
            <a:r>
              <a:rPr lang="en-US" sz="1400" b="1" dirty="0"/>
              <a:t>Lack of Emotion</a:t>
            </a:r>
          </a:p>
          <a:p>
            <a:r>
              <a:rPr lang="en-US" sz="1400" dirty="0"/>
              <a:t>After a head injury, a person may lack emotional responses such as smiling, laughing, crying, anger, or enthusiasm, or their responses may be inappropriate. This may be especially present during the earlier stages of </a:t>
            </a:r>
            <a:r>
              <a:rPr lang="en-US" sz="1400" dirty="0" err="1"/>
              <a:t>recovery.Recognize</a:t>
            </a:r>
            <a:r>
              <a:rPr lang="en-US" sz="1400" dirty="0"/>
              <a:t> that this is part of the injury. </a:t>
            </a:r>
            <a:r>
              <a:rPr lang="en-US" sz="1400" b="1" dirty="0">
                <a:solidFill>
                  <a:srgbClr val="FF0000"/>
                </a:solidFill>
              </a:rPr>
              <a:t>Try not to take it personally if the person does not show an appropriate response.</a:t>
            </a:r>
          </a:p>
        </p:txBody>
      </p:sp>
      <p:sp>
        <p:nvSpPr>
          <p:cNvPr id="7" name="TextBox 6"/>
          <p:cNvSpPr txBox="1"/>
          <p:nvPr/>
        </p:nvSpPr>
        <p:spPr>
          <a:xfrm>
            <a:off x="838200" y="4671667"/>
            <a:ext cx="5603132" cy="2369880"/>
          </a:xfrm>
          <a:prstGeom prst="rect">
            <a:avLst/>
          </a:prstGeom>
          <a:noFill/>
        </p:spPr>
        <p:txBody>
          <a:bodyPr wrap="square" rtlCol="0">
            <a:spAutoFit/>
          </a:bodyPr>
          <a:lstStyle/>
          <a:p>
            <a:r>
              <a:rPr lang="en-US" sz="1400" b="1" dirty="0"/>
              <a:t>Emotional Lability</a:t>
            </a:r>
          </a:p>
          <a:p>
            <a:r>
              <a:rPr lang="en-US" sz="1400" dirty="0"/>
              <a:t>Overreactions could be sudden tears, angry outbursts, or laughter. It is important to understand that the person has lost some degree of control over emotional responses. The key to handling lability is recognizing that the behavior is unintentional. </a:t>
            </a:r>
            <a:r>
              <a:rPr lang="en-US" sz="1400" b="1" dirty="0">
                <a:solidFill>
                  <a:srgbClr val="FF0000"/>
                </a:solidFill>
              </a:rPr>
              <a:t>Caregivers should model calm behavior and try not to provoke further stress by being overly critical</a:t>
            </a:r>
            <a:r>
              <a:rPr lang="en-US" sz="1400" dirty="0">
                <a:solidFill>
                  <a:srgbClr val="FF0000"/>
                </a:solidFill>
              </a:rPr>
              <a:t>. </a:t>
            </a:r>
            <a:r>
              <a:rPr lang="en-US" sz="1400" dirty="0"/>
              <a:t>Help the person recognize when his/her emotional responses are under control, and support/reinforce techniques that work.</a:t>
            </a:r>
          </a:p>
          <a:p>
            <a:br>
              <a:rPr lang="en-US" dirty="0"/>
            </a:br>
            <a:endParaRPr lang="en-US" dirty="0"/>
          </a:p>
        </p:txBody>
      </p:sp>
    </p:spTree>
    <p:extLst>
      <p:ext uri="{BB962C8B-B14F-4D97-AF65-F5344CB8AC3E}">
        <p14:creationId xmlns:p14="http://schemas.microsoft.com/office/powerpoint/2010/main" val="2062576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Treatment of the Silent epidemic </a:t>
            </a:r>
          </a:p>
        </p:txBody>
      </p:sp>
      <p:sp>
        <p:nvSpPr>
          <p:cNvPr id="3" name="Content Placeholder 2"/>
          <p:cNvSpPr>
            <a:spLocks noGrp="1"/>
          </p:cNvSpPr>
          <p:nvPr>
            <p:ph idx="1"/>
          </p:nvPr>
        </p:nvSpPr>
        <p:spPr/>
        <p:txBody>
          <a:bodyPr>
            <a:normAutofit fontScale="62500" lnSpcReduction="20000"/>
          </a:bodyPr>
          <a:lstStyle/>
          <a:p>
            <a:r>
              <a:rPr lang="en-US" b="1" dirty="0"/>
              <a:t>Neuropsychologists, Occupational Therapists, Support workers, </a:t>
            </a:r>
            <a:r>
              <a:rPr lang="en-US" b="1" dirty="0" err="1"/>
              <a:t>Sppech</a:t>
            </a:r>
            <a:r>
              <a:rPr lang="en-US" b="1" dirty="0"/>
              <a:t> and Language Therapists </a:t>
            </a:r>
          </a:p>
          <a:p>
            <a:r>
              <a:rPr lang="en-US" dirty="0"/>
              <a:t>In addition to assessment of cognitive and behavioral functioning, these providers offer therapy services to persons with TBI and other affected individuals (e.g., family members).</a:t>
            </a:r>
          </a:p>
          <a:p>
            <a:r>
              <a:rPr lang="en-US" dirty="0"/>
              <a:t>Goals of therapy can include:</a:t>
            </a:r>
          </a:p>
          <a:p>
            <a:pPr lvl="1"/>
            <a:r>
              <a:rPr lang="en-US" dirty="0"/>
              <a:t>Identification of specific strategies to manage behavioral changes from TBI.</a:t>
            </a:r>
          </a:p>
          <a:p>
            <a:pPr lvl="1"/>
            <a:r>
              <a:rPr lang="en-US" dirty="0"/>
              <a:t>Anger management, impulse control strategies</a:t>
            </a:r>
          </a:p>
          <a:p>
            <a:pPr lvl="1"/>
            <a:r>
              <a:rPr lang="en-US" dirty="0"/>
              <a:t>Emotional lability</a:t>
            </a:r>
          </a:p>
          <a:p>
            <a:pPr lvl="1"/>
            <a:r>
              <a:rPr lang="en-US" dirty="0"/>
              <a:t>Reduced motivation/apathy</a:t>
            </a:r>
          </a:p>
          <a:p>
            <a:pPr lvl="1"/>
            <a:r>
              <a:rPr lang="en-US" dirty="0"/>
              <a:t>Help with psychological adjustment to changes in functioning caused by the TBI.</a:t>
            </a:r>
          </a:p>
          <a:p>
            <a:pPr lvl="1"/>
            <a:r>
              <a:rPr lang="en-US" dirty="0"/>
              <a:t>Address lowered self-esteem secondary to TBI-related difficulties.</a:t>
            </a:r>
          </a:p>
          <a:p>
            <a:pPr lvl="1"/>
            <a:r>
              <a:rPr lang="en-US" dirty="0"/>
              <a:t>Provide specific strategies for managing depressed mood, anxiety.</a:t>
            </a:r>
          </a:p>
          <a:p>
            <a:pPr lvl="1"/>
            <a:r>
              <a:rPr lang="en-US" dirty="0"/>
              <a:t>Assist with adjustment to changes in family roles that can occur after a TBI (e.g., if parent with TBI now requires help from the child in doing daily activities).</a:t>
            </a:r>
          </a:p>
          <a:p>
            <a:r>
              <a:rPr lang="en-US" b="1" dirty="0"/>
              <a:t>Management Strategies for Behavioral/Emotional Issues</a:t>
            </a:r>
          </a:p>
          <a:p>
            <a:r>
              <a:rPr lang="en-US" dirty="0"/>
              <a:t>Treatment from healthcare professionals plays an important role in helping address behavioral/emotional issues in persons with TBI, whether they are having a modest or significant impact on the person's functioning.</a:t>
            </a:r>
          </a:p>
          <a:p>
            <a:endParaRPr lang="en-US" dirty="0"/>
          </a:p>
        </p:txBody>
      </p:sp>
    </p:spTree>
    <p:extLst>
      <p:ext uri="{BB962C8B-B14F-4D97-AF65-F5344CB8AC3E}">
        <p14:creationId xmlns:p14="http://schemas.microsoft.com/office/powerpoint/2010/main" val="37134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The role of others in the </a:t>
            </a:r>
            <a:br>
              <a:rPr lang="en-US" b="1" dirty="0">
                <a:solidFill>
                  <a:srgbClr val="FF0000"/>
                </a:solidFill>
              </a:rPr>
            </a:br>
            <a:r>
              <a:rPr lang="en-US" b="1" dirty="0">
                <a:solidFill>
                  <a:srgbClr val="FF0000"/>
                </a:solidFill>
              </a:rPr>
              <a:t>Rehabilitation Process </a:t>
            </a:r>
          </a:p>
        </p:txBody>
      </p:sp>
      <p:sp>
        <p:nvSpPr>
          <p:cNvPr id="3" name="Content Placeholder 2"/>
          <p:cNvSpPr>
            <a:spLocks noGrp="1"/>
          </p:cNvSpPr>
          <p:nvPr>
            <p:ph idx="1"/>
          </p:nvPr>
        </p:nvSpPr>
        <p:spPr/>
        <p:txBody>
          <a:bodyPr>
            <a:normAutofit fontScale="70000" lnSpcReduction="20000"/>
          </a:bodyPr>
          <a:lstStyle/>
          <a:p>
            <a:r>
              <a:rPr lang="en-US" b="1" dirty="0"/>
              <a:t>Strategies for Others</a:t>
            </a:r>
          </a:p>
          <a:p>
            <a:r>
              <a:rPr lang="en-US" dirty="0"/>
              <a:t>Work with the person with TBI to identify situations that are associated with emotional lability (e.g., frustration, fatigue).</a:t>
            </a:r>
          </a:p>
          <a:p>
            <a:r>
              <a:rPr lang="en-US" dirty="0"/>
              <a:t>Use some basic strategies to de-escalate potentially problematic situations:</a:t>
            </a:r>
          </a:p>
          <a:p>
            <a:pPr lvl="1"/>
            <a:r>
              <a:rPr lang="en-US" dirty="0"/>
              <a:t>Recognize early signs of increased emotionality.</a:t>
            </a:r>
          </a:p>
          <a:p>
            <a:pPr lvl="1"/>
            <a:r>
              <a:rPr lang="en-US" dirty="0"/>
              <a:t>Use distraction to decrease focus on cause of emotional reaction.</a:t>
            </a:r>
          </a:p>
          <a:p>
            <a:pPr lvl="1"/>
            <a:r>
              <a:rPr lang="en-US" dirty="0"/>
              <a:t>Encourage/help the person take a break from the situation associated with the emotional reaction (e.g., leaving the room and going to a safe, quiet place).</a:t>
            </a:r>
          </a:p>
          <a:p>
            <a:pPr lvl="1"/>
            <a:r>
              <a:rPr lang="en-US" dirty="0"/>
              <a:t>When the person is emotionally labile, maintain an interactional style that is non-confrontational and soothing (e.g., speaking in a calm voice, with non-threatening body language).</a:t>
            </a:r>
          </a:p>
          <a:p>
            <a:pPr lvl="1"/>
            <a:r>
              <a:rPr lang="en-US" dirty="0"/>
              <a:t>Acknowledge the person's distress and help with problem-solving if possible.</a:t>
            </a:r>
          </a:p>
          <a:p>
            <a:pPr lvl="1"/>
            <a:r>
              <a:rPr lang="en-US" dirty="0"/>
              <a:t>During non-emotional times, help the person identify words that can be used to communicate with others about his/her emotions.</a:t>
            </a:r>
          </a:p>
          <a:p>
            <a:pPr lvl="1"/>
            <a:r>
              <a:rPr lang="en-US" dirty="0"/>
              <a:t>DON'T engage in discussions/arguments with the person when he/she is experiencing high levels of emotionality.</a:t>
            </a:r>
          </a:p>
          <a:p>
            <a:pPr lvl="1"/>
            <a:r>
              <a:rPr lang="en-US" dirty="0"/>
              <a:t>DON'T further escalate the person's emotions by responding with intense emotions.</a:t>
            </a:r>
          </a:p>
          <a:p>
            <a:pPr lvl="1"/>
            <a:r>
              <a:rPr lang="en-US" dirty="0"/>
              <a:t>DON'T try to reason with the individual during periods of high emotionality</a:t>
            </a:r>
            <a:br>
              <a:rPr lang="en-US" dirty="0"/>
            </a:br>
            <a:endParaRPr lang="en-US" dirty="0"/>
          </a:p>
        </p:txBody>
      </p:sp>
    </p:spTree>
    <p:extLst>
      <p:ext uri="{BB962C8B-B14F-4D97-AF65-F5344CB8AC3E}">
        <p14:creationId xmlns:p14="http://schemas.microsoft.com/office/powerpoint/2010/main" val="1347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Reflections on clinical experience to date</a:t>
            </a:r>
          </a:p>
        </p:txBody>
      </p:sp>
      <p:sp>
        <p:nvSpPr>
          <p:cNvPr id="3" name="Content Placeholder 2"/>
          <p:cNvSpPr>
            <a:spLocks noGrp="1"/>
          </p:cNvSpPr>
          <p:nvPr>
            <p:ph idx="1"/>
          </p:nvPr>
        </p:nvSpPr>
        <p:spPr/>
        <p:txBody>
          <a:bodyPr/>
          <a:lstStyle/>
          <a:p>
            <a:r>
              <a:rPr lang="en-US" dirty="0"/>
              <a:t>Always educate the family about the basics of TBI </a:t>
            </a:r>
          </a:p>
          <a:p>
            <a:r>
              <a:rPr lang="en-US" dirty="0"/>
              <a:t>Involve the family in the rehabilitation process from day one. </a:t>
            </a:r>
          </a:p>
          <a:p>
            <a:r>
              <a:rPr lang="en-US" dirty="0" err="1"/>
              <a:t>Recognise</a:t>
            </a:r>
            <a:r>
              <a:rPr lang="en-US" dirty="0"/>
              <a:t> that when all the professions have left, it is usually left to the family to cope </a:t>
            </a:r>
          </a:p>
          <a:p>
            <a:r>
              <a:rPr lang="en-US" dirty="0"/>
              <a:t>Make families aware of support </a:t>
            </a:r>
            <a:r>
              <a:rPr lang="en-US" dirty="0" err="1"/>
              <a:t>organisations</a:t>
            </a:r>
            <a:r>
              <a:rPr lang="en-US" dirty="0"/>
              <a:t> such as Headway. </a:t>
            </a:r>
          </a:p>
          <a:p>
            <a:r>
              <a:rPr lang="en-US" dirty="0"/>
              <a:t>Campaign for more support for family members  </a:t>
            </a:r>
          </a:p>
        </p:txBody>
      </p:sp>
    </p:spTree>
    <p:extLst>
      <p:ext uri="{BB962C8B-B14F-4D97-AF65-F5344CB8AC3E}">
        <p14:creationId xmlns:p14="http://schemas.microsoft.com/office/powerpoint/2010/main" val="61375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idx="4294967295"/>
          </p:nvPr>
        </p:nvSpPr>
        <p:spPr>
          <a:xfrm>
            <a:off x="2314576" y="1773239"/>
            <a:ext cx="8353425" cy="503237"/>
          </a:xfrm>
        </p:spPr>
        <p:txBody>
          <a:bodyPr>
            <a:noAutofit/>
          </a:bodyPr>
          <a:lstStyle/>
          <a:p>
            <a:pPr eaLnBrk="1" hangingPunct="1">
              <a:buClr>
                <a:srgbClr val="6FB7D7"/>
              </a:buClr>
              <a:buSzPct val="110000"/>
              <a:defRPr/>
            </a:pPr>
            <a:r>
              <a:rPr lang="en-GB" sz="3600">
                <a:solidFill>
                  <a:srgbClr val="FF0000"/>
                </a:solidFill>
                <a:latin typeface="Arial" pitchFamily="34" charset="0"/>
                <a:ea typeface="ＭＳ Ｐゴシック" pitchFamily="34" charset="-128"/>
              </a:rPr>
              <a:t>Thank you for your time and attention</a:t>
            </a:r>
            <a:endParaRPr lang="en-US" sz="3600" b="1">
              <a:solidFill>
                <a:srgbClr val="FF0000"/>
              </a:solidFill>
              <a:effectLst>
                <a:outerShdw blurRad="38100" dist="38100" dir="2700000" algn="tl">
                  <a:srgbClr val="C0C0C0"/>
                </a:outerShdw>
              </a:effectLst>
              <a:ea typeface="ＭＳ Ｐゴシック" pitchFamily="34" charset="-128"/>
            </a:endParaRPr>
          </a:p>
        </p:txBody>
      </p:sp>
      <p:sp>
        <p:nvSpPr>
          <p:cNvPr id="39938" name="Date Placeholder 5"/>
          <p:cNvSpPr txBox="1">
            <a:spLocks noGrp="1"/>
          </p:cNvSpPr>
          <p:nvPr/>
        </p:nvSpPr>
        <p:spPr bwMode="auto">
          <a:xfrm>
            <a:off x="7153275" y="627538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r" eaLnBrk="1" hangingPunct="1">
              <a:spcBef>
                <a:spcPct val="0"/>
              </a:spcBef>
              <a:buClrTx/>
              <a:buSzTx/>
              <a:buFontTx/>
              <a:buNone/>
            </a:pPr>
            <a:fld id="{FF8E9AF1-2928-2E49-B11B-61D212E52423}" type="datetime1">
              <a:rPr lang="en-US" altLang="en-US" sz="1200">
                <a:solidFill>
                  <a:srgbClr val="FFFFFF"/>
                </a:solidFill>
                <a:latin typeface="Calibri" charset="0"/>
              </a:rPr>
              <a:pPr algn="r" eaLnBrk="1" hangingPunct="1">
                <a:spcBef>
                  <a:spcPct val="0"/>
                </a:spcBef>
                <a:buClrTx/>
                <a:buSzTx/>
                <a:buFontTx/>
                <a:buNone/>
              </a:pPr>
              <a:t>5/17/2018</a:t>
            </a:fld>
            <a:endParaRPr lang="en-US" altLang="en-US" sz="1200">
              <a:solidFill>
                <a:srgbClr val="FFFFFF"/>
              </a:solidFill>
              <a:latin typeface="Calibri" charset="0"/>
            </a:endParaRPr>
          </a:p>
        </p:txBody>
      </p:sp>
      <p:sp>
        <p:nvSpPr>
          <p:cNvPr id="39939" name="Footer Placeholder 9"/>
          <p:cNvSpPr txBox="1">
            <a:spLocks noGrp="1"/>
          </p:cNvSpPr>
          <p:nvPr/>
        </p:nvSpPr>
        <p:spPr bwMode="auto">
          <a:xfrm>
            <a:off x="1789114" y="6275389"/>
            <a:ext cx="4840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eaLnBrk="1" hangingPunct="1">
              <a:spcBef>
                <a:spcPct val="0"/>
              </a:spcBef>
              <a:buClrTx/>
              <a:buSzTx/>
              <a:buFontTx/>
              <a:buNone/>
            </a:pPr>
            <a:r>
              <a:rPr lang="en-US" altLang="en-US" sz="1200">
                <a:solidFill>
                  <a:srgbClr val="FFFFFF"/>
                </a:solidFill>
                <a:latin typeface="Calibri" charset="0"/>
              </a:rPr>
              <a:t>Gus A Baker </a:t>
            </a:r>
          </a:p>
        </p:txBody>
      </p:sp>
      <p:sp>
        <p:nvSpPr>
          <p:cNvPr id="39940" name="Slide Number Placeholder 6"/>
          <p:cNvSpPr txBox="1">
            <a:spLocks noGrp="1"/>
          </p:cNvSpPr>
          <p:nvPr/>
        </p:nvSpPr>
        <p:spPr bwMode="auto">
          <a:xfrm>
            <a:off x="9421813" y="6275389"/>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algn="r" eaLnBrk="1" hangingPunct="1">
              <a:spcBef>
                <a:spcPct val="0"/>
              </a:spcBef>
              <a:buClrTx/>
              <a:buSzTx/>
              <a:buFontTx/>
              <a:buNone/>
            </a:pPr>
            <a:fld id="{8C5AF257-7CA8-D343-8DBB-4EA8E6801EC5}" type="slidenum">
              <a:rPr lang="en-US" altLang="en-US" sz="1200">
                <a:solidFill>
                  <a:srgbClr val="FFFFFF"/>
                </a:solidFill>
                <a:latin typeface="Calibri" charset="0"/>
              </a:rPr>
              <a:pPr algn="r" eaLnBrk="1" hangingPunct="1">
                <a:spcBef>
                  <a:spcPct val="0"/>
                </a:spcBef>
                <a:buClrTx/>
                <a:buSzTx/>
                <a:buFontTx/>
                <a:buNone/>
              </a:pPr>
              <a:t>24</a:t>
            </a:fld>
            <a:endParaRPr lang="en-US" altLang="en-US" sz="1200">
              <a:solidFill>
                <a:srgbClr val="FFFFFF"/>
              </a:solidFill>
              <a:latin typeface="Calibri" charset="0"/>
            </a:endParaRPr>
          </a:p>
        </p:txBody>
      </p:sp>
      <p:pic>
        <p:nvPicPr>
          <p:cNvPr id="10" name="Picture 9" descr="Logo"/>
          <p:cNvPicPr>
            <a:picLocks noChangeAspect="1" noChangeArrowheads="1"/>
          </p:cNvPicPr>
          <p:nvPr/>
        </p:nvPicPr>
        <p:blipFill>
          <a:blip r:embed="rId3">
            <a:lum bright="-30000" contrast="54000"/>
          </a:blip>
          <a:srcRect/>
          <a:stretch>
            <a:fillRect/>
          </a:stretch>
        </p:blipFill>
        <p:spPr bwMode="auto">
          <a:xfrm>
            <a:off x="1774826" y="0"/>
            <a:ext cx="3851275" cy="17732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9942" name="Rectangle 5"/>
          <p:cNvSpPr>
            <a:spLocks noChangeArrowheads="1"/>
          </p:cNvSpPr>
          <p:nvPr/>
        </p:nvSpPr>
        <p:spPr bwMode="auto">
          <a:xfrm>
            <a:off x="10344150" y="1268414"/>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eaLnBrk="1" hangingPunct="1">
              <a:spcBef>
                <a:spcPct val="0"/>
              </a:spcBef>
              <a:buClrTx/>
              <a:buSzTx/>
              <a:buFontTx/>
              <a:buNone/>
            </a:pPr>
            <a:endParaRPr lang="en-US" altLang="en-US" sz="2000" b="1">
              <a:solidFill>
                <a:srgbClr val="3366FF"/>
              </a:solidFill>
              <a:latin typeface="Tahoma" charset="0"/>
            </a:endParaRPr>
          </a:p>
        </p:txBody>
      </p:sp>
      <p:pic>
        <p:nvPicPr>
          <p:cNvPr id="39943" name="Picture 10" descr="ANd9GcTVyXzJsdLIKHIIhY-7z3Zb_bWYoeuEpzJHi_MzPfJ7uHhERpOC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2636838"/>
            <a:ext cx="871378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1"/>
          <p:cNvSpPr>
            <a:spLocks noChangeArrowheads="1"/>
          </p:cNvSpPr>
          <p:nvPr/>
        </p:nvSpPr>
        <p:spPr bwMode="auto">
          <a:xfrm>
            <a:off x="7175500" y="549275"/>
            <a:ext cx="2279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eaLnBrk="1" hangingPunct="1">
              <a:spcBef>
                <a:spcPct val="0"/>
              </a:spcBef>
              <a:buClrTx/>
              <a:buSzTx/>
              <a:buFontTx/>
              <a:buNone/>
            </a:pPr>
            <a:r>
              <a:rPr lang="en-GB" altLang="en-US" sz="1800" b="1">
                <a:solidFill>
                  <a:srgbClr val="FF3300"/>
                </a:solidFill>
                <a:latin typeface="Arial" charset="0"/>
              </a:rPr>
              <a:t>The Walton Centre </a:t>
            </a:r>
            <a:endParaRPr lang="en-US" altLang="en-US" sz="1800" b="1">
              <a:solidFill>
                <a:srgbClr val="FF3300"/>
              </a:solidFill>
              <a:latin typeface="Arial" charset="0"/>
            </a:endParaRPr>
          </a:p>
        </p:txBody>
      </p:sp>
      <p:sp>
        <p:nvSpPr>
          <p:cNvPr id="39945" name="Rectangle 2"/>
          <p:cNvSpPr>
            <a:spLocks noChangeArrowheads="1"/>
          </p:cNvSpPr>
          <p:nvPr/>
        </p:nvSpPr>
        <p:spPr bwMode="auto">
          <a:xfrm>
            <a:off x="6456364" y="1125538"/>
            <a:ext cx="3978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6FB7D7"/>
              </a:buClr>
              <a:buSzPct val="110000"/>
              <a:buFont typeface="Wingdings 2" charset="2"/>
              <a:buChar char=""/>
              <a:defRPr sz="24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buChar char=""/>
              <a:defRPr sz="22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buChar char=""/>
              <a:defRPr sz="2000">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buChar char=""/>
              <a:defRPr>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buChar char=""/>
              <a:defRPr>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buChar char=""/>
              <a:defRPr>
                <a:solidFill>
                  <a:srgbClr val="595959"/>
                </a:solidFill>
                <a:latin typeface="News Gothic MT" charset="0"/>
                <a:ea typeface="ＭＳ Ｐゴシック" charset="-128"/>
              </a:defRPr>
            </a:lvl9pPr>
          </a:lstStyle>
          <a:p>
            <a:pPr eaLnBrk="1" hangingPunct="1">
              <a:spcBef>
                <a:spcPct val="0"/>
              </a:spcBef>
              <a:buClrTx/>
              <a:buSzTx/>
              <a:buFontTx/>
              <a:buNone/>
            </a:pPr>
            <a:r>
              <a:rPr lang="en-GB" altLang="en-US" sz="1800" b="1">
                <a:solidFill>
                  <a:srgbClr val="FF3300"/>
                </a:solidFill>
                <a:latin typeface="Tahoma" charset="0"/>
              </a:rPr>
              <a:t>For Neurology and Neurosurgery</a:t>
            </a:r>
          </a:p>
        </p:txBody>
      </p:sp>
    </p:spTree>
    <p:extLst>
      <p:ext uri="{BB962C8B-B14F-4D97-AF65-F5344CB8AC3E}">
        <p14:creationId xmlns:p14="http://schemas.microsoft.com/office/powerpoint/2010/main" val="54681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1898650" y="188913"/>
            <a:ext cx="8769350" cy="1143000"/>
          </a:xfrm>
        </p:spPr>
        <p:txBody>
          <a:bodyPr anchor="t"/>
          <a:lstStyle/>
          <a:p>
            <a:pPr eaLnBrk="1" hangingPunct="1"/>
            <a:r>
              <a:rPr lang="en-GB" altLang="en-US">
                <a:solidFill>
                  <a:srgbClr val="FF0000"/>
                </a:solidFill>
                <a:latin typeface="Calibri" charset="0"/>
                <a:ea typeface="ＭＳ Ｐゴシック" charset="-128"/>
              </a:rPr>
              <a:t>TBI: Mechanism</a:t>
            </a:r>
          </a:p>
        </p:txBody>
      </p:sp>
      <p:sp>
        <p:nvSpPr>
          <p:cNvPr id="10243" name="Content Placeholder 2"/>
          <p:cNvSpPr>
            <a:spLocks noGrp="1"/>
          </p:cNvSpPr>
          <p:nvPr>
            <p:ph idx="4294967295"/>
          </p:nvPr>
        </p:nvSpPr>
        <p:spPr>
          <a:xfrm>
            <a:off x="1524000" y="1484314"/>
            <a:ext cx="4140200" cy="4740275"/>
          </a:xfrm>
        </p:spPr>
        <p:txBody>
          <a:bodyPr/>
          <a:lstStyle/>
          <a:p>
            <a:pPr eaLnBrk="1" hangingPunct="1">
              <a:lnSpc>
                <a:spcPct val="80000"/>
              </a:lnSpc>
              <a:buFont typeface="Wingdings 2" pitchFamily="18" charset="2"/>
              <a:buChar char=""/>
              <a:defRPr/>
            </a:pPr>
            <a:endParaRPr lang="en-GB" altLang="en-US" sz="1600">
              <a:latin typeface="Calibri" pitchFamily="34" charset="0"/>
              <a:ea typeface="ＭＳ Ｐゴシック" pitchFamily="34" charset="-128"/>
            </a:endParaRPr>
          </a:p>
          <a:p>
            <a:pPr eaLnBrk="1" hangingPunct="1">
              <a:lnSpc>
                <a:spcPct val="80000"/>
              </a:lnSpc>
              <a:buFont typeface="Wingdings 2" pitchFamily="18" charset="2"/>
              <a:buChar char=""/>
              <a:defRPr/>
            </a:pPr>
            <a:r>
              <a:rPr lang="en-GB" altLang="en-US" sz="1800">
                <a:latin typeface="Calibri" pitchFamily="34" charset="0"/>
                <a:ea typeface="ＭＳ Ｐゴシック" pitchFamily="34" charset="-128"/>
              </a:rPr>
              <a:t>Moderate-Severe TBI (e.g. 30 mins + LoC)</a:t>
            </a:r>
          </a:p>
          <a:p>
            <a:pPr marL="669925" lvl="1" indent="-325438">
              <a:lnSpc>
                <a:spcPct val="80000"/>
              </a:lnSpc>
              <a:buFont typeface="Wingdings 2" pitchFamily="18" charset="2"/>
              <a:buChar char=""/>
              <a:defRPr/>
            </a:pPr>
            <a:r>
              <a:rPr lang="en-GB" altLang="en-US" sz="1600">
                <a:latin typeface="Calibri" pitchFamily="34" charset="0"/>
                <a:ea typeface="ＭＳ Ｐゴシック" pitchFamily="34" charset="-128"/>
              </a:rPr>
              <a:t>insult to the brain from an external mechanical force. </a:t>
            </a:r>
          </a:p>
          <a:p>
            <a:pPr marL="669925" lvl="1" indent="-325438">
              <a:lnSpc>
                <a:spcPct val="80000"/>
              </a:lnSpc>
              <a:buFont typeface="Wingdings 2" pitchFamily="18" charset="2"/>
              <a:buChar char=""/>
              <a:defRPr/>
            </a:pPr>
            <a:r>
              <a:rPr lang="en-GB" altLang="en-US" sz="1600">
                <a:latin typeface="Calibri" pitchFamily="34" charset="0"/>
                <a:ea typeface="ＭＳ Ｐゴシック" pitchFamily="34" charset="-128"/>
              </a:rPr>
              <a:t>E.g. blow to the head - “fast-stop” in a crash, assault, fall. </a:t>
            </a:r>
          </a:p>
          <a:p>
            <a:pPr marL="669925" lvl="1" indent="-325438">
              <a:lnSpc>
                <a:spcPct val="80000"/>
              </a:lnSpc>
              <a:buFont typeface="Wingdings 2" pitchFamily="18" charset="2"/>
              <a:buChar char=""/>
              <a:defRPr/>
            </a:pPr>
            <a:r>
              <a:rPr lang="en-GB" altLang="en-US" sz="1600">
                <a:solidFill>
                  <a:srgbClr val="FF0000"/>
                </a:solidFill>
                <a:effectLst>
                  <a:outerShdw blurRad="38100" dist="38100" dir="2700000" algn="tl">
                    <a:srgbClr val="C0C0C0"/>
                  </a:outerShdw>
                </a:effectLst>
                <a:latin typeface="Calibri" pitchFamily="34" charset="0"/>
                <a:ea typeface="ＭＳ Ｐゴシック" pitchFamily="34" charset="-128"/>
              </a:rPr>
              <a:t>frontal and temporal most common sites of injury</a:t>
            </a:r>
          </a:p>
          <a:p>
            <a:pPr marL="1069975" lvl="2" indent="-325438">
              <a:lnSpc>
                <a:spcPct val="80000"/>
              </a:lnSpc>
              <a:buFont typeface="Wingdings 2" pitchFamily="18" charset="2"/>
              <a:buChar char=""/>
              <a:defRPr/>
            </a:pPr>
            <a:r>
              <a:rPr lang="en-GB" altLang="en-US" sz="1200">
                <a:latin typeface="Calibri" pitchFamily="34" charset="0"/>
                <a:ea typeface="ＭＳ Ｐゴシック" pitchFamily="34" charset="-128"/>
              </a:rPr>
              <a:t>Contusions, lacerations etc.</a:t>
            </a:r>
          </a:p>
          <a:p>
            <a:pPr marL="669925" lvl="1" indent="-325438">
              <a:lnSpc>
                <a:spcPct val="80000"/>
              </a:lnSpc>
              <a:buFont typeface="Wingdings 2" pitchFamily="18" charset="2"/>
              <a:buChar char=""/>
              <a:defRPr/>
            </a:pPr>
            <a:r>
              <a:rPr lang="en-US" altLang="en-US" sz="1600">
                <a:latin typeface="Calibri" pitchFamily="34" charset="0"/>
                <a:ea typeface="ＭＳ Ｐゴシック" pitchFamily="34" charset="-128"/>
              </a:rPr>
              <a:t>diffuse injury  (eg diffuse axonal shearing) across the brain </a:t>
            </a:r>
          </a:p>
          <a:p>
            <a:pPr marL="669925" lvl="1" indent="-325438">
              <a:lnSpc>
                <a:spcPct val="80000"/>
              </a:lnSpc>
              <a:buFont typeface="Wingdings 2" pitchFamily="18" charset="2"/>
              <a:buChar char=""/>
              <a:defRPr/>
            </a:pPr>
            <a:endParaRPr lang="en-US" altLang="en-US" sz="1600">
              <a:latin typeface="Calibri" pitchFamily="34" charset="0"/>
              <a:ea typeface="ＭＳ Ｐゴシック" pitchFamily="34" charset="-128"/>
            </a:endParaRPr>
          </a:p>
          <a:p>
            <a:pPr eaLnBrk="1" hangingPunct="1">
              <a:lnSpc>
                <a:spcPct val="80000"/>
              </a:lnSpc>
              <a:buFont typeface="Wingdings 2" pitchFamily="18" charset="2"/>
              <a:buChar char=""/>
              <a:defRPr/>
            </a:pPr>
            <a:r>
              <a:rPr lang="en-US" altLang="en-US" sz="1800">
                <a:latin typeface="Calibri" pitchFamily="34" charset="0"/>
                <a:ea typeface="ＭＳ Ｐゴシック" pitchFamily="34" charset="-128"/>
              </a:rPr>
              <a:t>In MILD TBI – same mechanisms - but difference of degree of </a:t>
            </a:r>
            <a:r>
              <a:rPr lang="ja-JP" altLang="en-US" sz="1800">
                <a:latin typeface="Calibri" pitchFamily="34" charset="0"/>
                <a:ea typeface="ＭＳ Ｐゴシック" pitchFamily="34" charset="-128"/>
              </a:rPr>
              <a:t>“</a:t>
            </a:r>
            <a:r>
              <a:rPr lang="en-US" altLang="ja-JP" sz="1800">
                <a:latin typeface="Calibri" pitchFamily="34" charset="0"/>
                <a:ea typeface="ＭＳ Ｐゴシック" pitchFamily="34" charset="-128"/>
              </a:rPr>
              <a:t>dosage</a:t>
            </a:r>
            <a:r>
              <a:rPr lang="ja-JP" altLang="en-US" sz="1800">
                <a:latin typeface="Calibri" pitchFamily="34" charset="0"/>
                <a:ea typeface="ＭＳ Ｐゴシック" pitchFamily="34" charset="-128"/>
              </a:rPr>
              <a:t>”</a:t>
            </a:r>
            <a:r>
              <a:rPr lang="en-US" altLang="ja-JP" sz="1800">
                <a:latin typeface="Calibri" pitchFamily="34" charset="0"/>
                <a:ea typeface="ＭＳ Ｐゴシック" pitchFamily="34" charset="-128"/>
              </a:rPr>
              <a:t> (LOC or repeated injury) (Bigler, 2008)</a:t>
            </a:r>
          </a:p>
          <a:p>
            <a:pPr eaLnBrk="1" hangingPunct="1">
              <a:lnSpc>
                <a:spcPct val="80000"/>
              </a:lnSpc>
              <a:buFont typeface="Arial" pitchFamily="34" charset="0"/>
              <a:buNone/>
              <a:defRPr/>
            </a:pPr>
            <a:endParaRPr lang="en-US" altLang="en-US" sz="1800">
              <a:latin typeface="Calibri" pitchFamily="34" charset="0"/>
              <a:ea typeface="ＭＳ Ｐゴシック" pitchFamily="34" charset="-128"/>
            </a:endParaRPr>
          </a:p>
        </p:txBody>
      </p:sp>
      <p:pic>
        <p:nvPicPr>
          <p:cNvPr id="1030" name="Picture 8" descr="socio-emotional_processing_network NEWES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1176" y="4005264"/>
            <a:ext cx="26892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headinjury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7288" y="267496"/>
            <a:ext cx="197961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descr="http://www.adaweb.net/Portals/0/Coroner/images/bra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0" y="1844676"/>
            <a:ext cx="29908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31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26"/>
          <p:cNvSpPr>
            <a:spLocks noChangeArrowheads="1"/>
          </p:cNvSpPr>
          <p:nvPr/>
        </p:nvSpPr>
        <p:spPr bwMode="auto">
          <a:xfrm>
            <a:off x="3581401" y="457200"/>
            <a:ext cx="5972175" cy="369332"/>
          </a:xfrm>
          <a:prstGeom prst="rect">
            <a:avLst/>
          </a:prstGeom>
          <a:noFill/>
          <a:ln>
            <a:noFill/>
          </a:ln>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defRPr/>
            </a:pPr>
            <a:r>
              <a:rPr lang="en-US" b="1" cap="all" dirty="0">
                <a:ln w="0"/>
                <a:solidFill>
                  <a:srgbClr val="FF0000"/>
                </a:solidFill>
                <a:effectLst>
                  <a:reflection blurRad="12700" stA="50000" endPos="50000" dist="5000" dir="5400000" sy="-100000" rotWithShape="0"/>
                </a:effectLst>
                <a:ea typeface="ＭＳ Ｐゴシック" charset="0"/>
              </a:rPr>
              <a:t>Brain Behavior Relationships</a:t>
            </a:r>
          </a:p>
        </p:txBody>
      </p:sp>
      <p:sp>
        <p:nvSpPr>
          <p:cNvPr id="2052" name="Text Box 1027"/>
          <p:cNvSpPr txBox="1">
            <a:spLocks noChangeArrowheads="1"/>
          </p:cNvSpPr>
          <p:nvPr/>
        </p:nvSpPr>
        <p:spPr bwMode="auto">
          <a:xfrm>
            <a:off x="1812925" y="838201"/>
            <a:ext cx="21082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50000"/>
              </a:spcBef>
            </a:pPr>
            <a:r>
              <a:rPr lang="en-US" altLang="en-US" sz="2000" b="1">
                <a:solidFill>
                  <a:srgbClr val="008000"/>
                </a:solidFill>
              </a:rPr>
              <a:t>Frontal Lobe</a:t>
            </a:r>
            <a:br>
              <a:rPr lang="en-US" altLang="en-US" sz="2000" b="1">
                <a:solidFill>
                  <a:srgbClr val="008000"/>
                </a:solidFill>
              </a:rPr>
            </a:br>
            <a:r>
              <a:rPr lang="en-US" altLang="en-US" sz="1400">
                <a:solidFill>
                  <a:srgbClr val="0066CC"/>
                </a:solidFill>
              </a:rPr>
              <a:t>• Initiation</a:t>
            </a:r>
            <a:br>
              <a:rPr lang="en-US" altLang="en-US" sz="1400">
                <a:solidFill>
                  <a:srgbClr val="0066CC"/>
                </a:solidFill>
              </a:rPr>
            </a:br>
            <a:r>
              <a:rPr lang="en-US" altLang="en-US" sz="1400">
                <a:solidFill>
                  <a:srgbClr val="0066CC"/>
                </a:solidFill>
              </a:rPr>
              <a:t>• Problem solving</a:t>
            </a:r>
            <a:br>
              <a:rPr lang="en-US" altLang="en-US" sz="1400">
                <a:solidFill>
                  <a:srgbClr val="0066CC"/>
                </a:solidFill>
              </a:rPr>
            </a:br>
            <a:r>
              <a:rPr lang="en-US" altLang="en-US" sz="1400">
                <a:solidFill>
                  <a:srgbClr val="0066CC"/>
                </a:solidFill>
              </a:rPr>
              <a:t>• Judgment</a:t>
            </a:r>
            <a:br>
              <a:rPr lang="en-US" altLang="en-US" sz="1400">
                <a:solidFill>
                  <a:srgbClr val="0066CC"/>
                </a:solidFill>
              </a:rPr>
            </a:br>
            <a:r>
              <a:rPr lang="en-US" altLang="en-US" sz="1400">
                <a:solidFill>
                  <a:srgbClr val="0066CC"/>
                </a:solidFill>
              </a:rPr>
              <a:t>• Inhibition of behavior</a:t>
            </a:r>
            <a:br>
              <a:rPr lang="en-US" altLang="en-US" sz="1400">
                <a:solidFill>
                  <a:srgbClr val="0066CC"/>
                </a:solidFill>
              </a:rPr>
            </a:br>
            <a:r>
              <a:rPr lang="en-US" altLang="en-US" sz="1400">
                <a:solidFill>
                  <a:srgbClr val="0066CC"/>
                </a:solidFill>
              </a:rPr>
              <a:t>• Planning/anticipation</a:t>
            </a:r>
            <a:br>
              <a:rPr lang="en-US" altLang="en-US" sz="1400">
                <a:solidFill>
                  <a:srgbClr val="0066CC"/>
                </a:solidFill>
              </a:rPr>
            </a:br>
            <a:r>
              <a:rPr lang="en-US" altLang="en-US" sz="1400">
                <a:solidFill>
                  <a:srgbClr val="0066CC"/>
                </a:solidFill>
              </a:rPr>
              <a:t>• Self-monitoring</a:t>
            </a:r>
            <a:br>
              <a:rPr lang="en-US" altLang="en-US" sz="1400">
                <a:solidFill>
                  <a:srgbClr val="0066CC"/>
                </a:solidFill>
              </a:rPr>
            </a:br>
            <a:r>
              <a:rPr lang="en-US" altLang="en-US" sz="1400">
                <a:solidFill>
                  <a:srgbClr val="0066CC"/>
                </a:solidFill>
              </a:rPr>
              <a:t>• Motor planning</a:t>
            </a:r>
            <a:br>
              <a:rPr lang="en-US" altLang="en-US" sz="1400">
                <a:solidFill>
                  <a:srgbClr val="0066CC"/>
                </a:solidFill>
              </a:rPr>
            </a:br>
            <a:r>
              <a:rPr lang="en-US" altLang="en-US" sz="1400">
                <a:solidFill>
                  <a:srgbClr val="0066CC"/>
                </a:solidFill>
              </a:rPr>
              <a:t>• Personality/emotions</a:t>
            </a:r>
            <a:br>
              <a:rPr lang="en-US" altLang="en-US" sz="1400">
                <a:solidFill>
                  <a:srgbClr val="0066CC"/>
                </a:solidFill>
              </a:rPr>
            </a:br>
            <a:r>
              <a:rPr lang="en-US" altLang="en-US" sz="1400">
                <a:solidFill>
                  <a:srgbClr val="0066CC"/>
                </a:solidFill>
              </a:rPr>
              <a:t>• Awareness of</a:t>
            </a:r>
            <a:br>
              <a:rPr lang="en-US" altLang="en-US" sz="1400">
                <a:solidFill>
                  <a:srgbClr val="0066CC"/>
                </a:solidFill>
              </a:rPr>
            </a:br>
            <a:r>
              <a:rPr lang="en-US" altLang="en-US" sz="1400">
                <a:solidFill>
                  <a:srgbClr val="0066CC"/>
                </a:solidFill>
              </a:rPr>
              <a:t>  abilities/limitations</a:t>
            </a:r>
            <a:br>
              <a:rPr lang="en-US" altLang="en-US" sz="1400">
                <a:solidFill>
                  <a:srgbClr val="0066CC"/>
                </a:solidFill>
              </a:rPr>
            </a:br>
            <a:r>
              <a:rPr lang="en-US" altLang="en-US" sz="1400">
                <a:solidFill>
                  <a:srgbClr val="0066CC"/>
                </a:solidFill>
              </a:rPr>
              <a:t>• Organization</a:t>
            </a:r>
            <a:br>
              <a:rPr lang="en-US" altLang="en-US" sz="1400">
                <a:solidFill>
                  <a:srgbClr val="0066CC"/>
                </a:solidFill>
              </a:rPr>
            </a:br>
            <a:r>
              <a:rPr lang="en-US" altLang="en-US" sz="1400">
                <a:solidFill>
                  <a:srgbClr val="0066CC"/>
                </a:solidFill>
              </a:rPr>
              <a:t>• Attention/concentration</a:t>
            </a:r>
            <a:br>
              <a:rPr lang="en-US" altLang="en-US" sz="1400">
                <a:solidFill>
                  <a:srgbClr val="0066CC"/>
                </a:solidFill>
              </a:rPr>
            </a:br>
            <a:r>
              <a:rPr lang="en-US" altLang="en-US" sz="1400">
                <a:solidFill>
                  <a:srgbClr val="0066CC"/>
                </a:solidFill>
              </a:rPr>
              <a:t>• Mental flexibility</a:t>
            </a:r>
            <a:br>
              <a:rPr lang="en-US" altLang="en-US" sz="1400">
                <a:solidFill>
                  <a:srgbClr val="0066CC"/>
                </a:solidFill>
              </a:rPr>
            </a:br>
            <a:r>
              <a:rPr lang="en-US" altLang="en-US" sz="1400">
                <a:solidFill>
                  <a:srgbClr val="0066CC"/>
                </a:solidFill>
              </a:rPr>
              <a:t>• Speaking</a:t>
            </a:r>
            <a:br>
              <a:rPr lang="en-US" altLang="en-US" sz="1400">
                <a:solidFill>
                  <a:srgbClr val="0066CC"/>
                </a:solidFill>
              </a:rPr>
            </a:br>
            <a:r>
              <a:rPr lang="en-US" altLang="en-US" sz="1400">
                <a:solidFill>
                  <a:srgbClr val="0066CC"/>
                </a:solidFill>
              </a:rPr>
              <a:t>  (expressive language)</a:t>
            </a:r>
          </a:p>
          <a:p>
            <a:endParaRPr lang="en-US" altLang="en-US" sz="2400"/>
          </a:p>
        </p:txBody>
      </p:sp>
      <p:sp>
        <p:nvSpPr>
          <p:cNvPr id="2053" name="Text Box 1028"/>
          <p:cNvSpPr txBox="1">
            <a:spLocks noChangeArrowheads="1"/>
          </p:cNvSpPr>
          <p:nvPr/>
        </p:nvSpPr>
        <p:spPr bwMode="auto">
          <a:xfrm>
            <a:off x="1752600" y="4648201"/>
            <a:ext cx="30416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b="1">
                <a:solidFill>
                  <a:srgbClr val="008000"/>
                </a:solidFill>
              </a:rPr>
              <a:t>Temporal Lobe</a:t>
            </a:r>
            <a:br>
              <a:rPr lang="en-US" altLang="en-US" sz="2000" b="1">
                <a:solidFill>
                  <a:srgbClr val="008000"/>
                </a:solidFill>
              </a:rPr>
            </a:br>
            <a:r>
              <a:rPr lang="en-US" altLang="en-US" sz="1400">
                <a:solidFill>
                  <a:srgbClr val="0066CC"/>
                </a:solidFill>
              </a:rPr>
              <a:t>• Memory</a:t>
            </a:r>
            <a:br>
              <a:rPr lang="en-US" altLang="en-US" sz="1400">
                <a:solidFill>
                  <a:srgbClr val="0066CC"/>
                </a:solidFill>
              </a:rPr>
            </a:br>
            <a:r>
              <a:rPr lang="en-US" altLang="en-US" sz="1400">
                <a:solidFill>
                  <a:srgbClr val="0066CC"/>
                </a:solidFill>
              </a:rPr>
              <a:t>• Hearing</a:t>
            </a:r>
            <a:br>
              <a:rPr lang="en-US" altLang="en-US" sz="1400">
                <a:solidFill>
                  <a:srgbClr val="0066CC"/>
                </a:solidFill>
              </a:rPr>
            </a:br>
            <a:r>
              <a:rPr lang="en-US" altLang="en-US" sz="1400">
                <a:solidFill>
                  <a:srgbClr val="0066CC"/>
                </a:solidFill>
              </a:rPr>
              <a:t>• Understanding language</a:t>
            </a:r>
            <a:br>
              <a:rPr lang="en-US" altLang="en-US" sz="1400">
                <a:solidFill>
                  <a:srgbClr val="0066CC"/>
                </a:solidFill>
              </a:rPr>
            </a:br>
            <a:r>
              <a:rPr lang="en-US" altLang="en-US" sz="1400">
                <a:solidFill>
                  <a:srgbClr val="0066CC"/>
                </a:solidFill>
              </a:rPr>
              <a:t>  (receptive language)</a:t>
            </a:r>
            <a:br>
              <a:rPr lang="en-US" altLang="en-US" sz="1400">
                <a:solidFill>
                  <a:srgbClr val="0066CC"/>
                </a:solidFill>
              </a:rPr>
            </a:br>
            <a:r>
              <a:rPr lang="en-US" altLang="en-US" sz="1400">
                <a:solidFill>
                  <a:srgbClr val="0066CC"/>
                </a:solidFill>
              </a:rPr>
              <a:t>• Organization and sequencing</a:t>
            </a:r>
          </a:p>
          <a:p>
            <a:endParaRPr lang="en-US" altLang="en-US" sz="2400"/>
          </a:p>
        </p:txBody>
      </p:sp>
      <p:sp>
        <p:nvSpPr>
          <p:cNvPr id="2054" name="Text Box 1030"/>
          <p:cNvSpPr txBox="1">
            <a:spLocks noChangeArrowheads="1"/>
          </p:cNvSpPr>
          <p:nvPr/>
        </p:nvSpPr>
        <p:spPr bwMode="auto">
          <a:xfrm>
            <a:off x="8382001" y="838200"/>
            <a:ext cx="179408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b="1">
                <a:solidFill>
                  <a:srgbClr val="008000"/>
                </a:solidFill>
              </a:rPr>
              <a:t>Parietal Lobe</a:t>
            </a:r>
            <a:br>
              <a:rPr lang="en-US" altLang="en-US" sz="2000" b="1">
                <a:solidFill>
                  <a:srgbClr val="0066CC"/>
                </a:solidFill>
              </a:rPr>
            </a:br>
            <a:r>
              <a:rPr lang="en-US" altLang="en-US" sz="1400">
                <a:solidFill>
                  <a:srgbClr val="0066CC"/>
                </a:solidFill>
              </a:rPr>
              <a:t>• Sense of touch</a:t>
            </a:r>
            <a:br>
              <a:rPr lang="en-US" altLang="en-US" sz="1400">
                <a:solidFill>
                  <a:srgbClr val="0066CC"/>
                </a:solidFill>
              </a:rPr>
            </a:br>
            <a:r>
              <a:rPr lang="en-US" altLang="en-US" sz="1400">
                <a:solidFill>
                  <a:srgbClr val="0066CC"/>
                </a:solidFill>
              </a:rPr>
              <a:t>• Differentiation:</a:t>
            </a:r>
            <a:br>
              <a:rPr lang="en-US" altLang="en-US" sz="1400">
                <a:solidFill>
                  <a:srgbClr val="0066CC"/>
                </a:solidFill>
              </a:rPr>
            </a:br>
            <a:r>
              <a:rPr lang="en-US" altLang="en-US" sz="1400">
                <a:solidFill>
                  <a:srgbClr val="0066CC"/>
                </a:solidFill>
              </a:rPr>
              <a:t>   size, shape, color</a:t>
            </a:r>
            <a:br>
              <a:rPr lang="en-US" altLang="en-US" sz="1400">
                <a:solidFill>
                  <a:srgbClr val="0066CC"/>
                </a:solidFill>
              </a:rPr>
            </a:br>
            <a:r>
              <a:rPr lang="en-US" altLang="en-US" sz="1400">
                <a:solidFill>
                  <a:srgbClr val="0066CC"/>
                </a:solidFill>
              </a:rPr>
              <a:t>• Spatial perception</a:t>
            </a:r>
            <a:br>
              <a:rPr lang="en-US" altLang="en-US" sz="1400">
                <a:solidFill>
                  <a:srgbClr val="0066CC"/>
                </a:solidFill>
              </a:rPr>
            </a:br>
            <a:r>
              <a:rPr lang="en-US" altLang="en-US" sz="1400">
                <a:solidFill>
                  <a:srgbClr val="0066CC"/>
                </a:solidFill>
              </a:rPr>
              <a:t>• Visual perception</a:t>
            </a:r>
          </a:p>
        </p:txBody>
      </p:sp>
      <p:sp>
        <p:nvSpPr>
          <p:cNvPr id="2055" name="Text Box 1032"/>
          <p:cNvSpPr txBox="1">
            <a:spLocks noChangeArrowheads="1"/>
          </p:cNvSpPr>
          <p:nvPr/>
        </p:nvSpPr>
        <p:spPr bwMode="auto">
          <a:xfrm>
            <a:off x="8229600" y="2454276"/>
            <a:ext cx="1981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50000"/>
              </a:spcBef>
            </a:pPr>
            <a:r>
              <a:rPr lang="en-US" altLang="en-US" sz="2000" b="1">
                <a:solidFill>
                  <a:srgbClr val="008000"/>
                </a:solidFill>
              </a:rPr>
              <a:t>Occipital Lobe</a:t>
            </a:r>
            <a:br>
              <a:rPr lang="en-US" altLang="en-US" sz="2000" b="1">
                <a:solidFill>
                  <a:srgbClr val="008000"/>
                </a:solidFill>
              </a:rPr>
            </a:br>
            <a:r>
              <a:rPr lang="en-US" altLang="en-US" sz="1400">
                <a:solidFill>
                  <a:srgbClr val="0066CC"/>
                </a:solidFill>
              </a:rPr>
              <a:t>•  Vision</a:t>
            </a:r>
          </a:p>
          <a:p>
            <a:endParaRPr lang="en-US" altLang="en-US" sz="2400"/>
          </a:p>
        </p:txBody>
      </p:sp>
      <p:sp>
        <p:nvSpPr>
          <p:cNvPr id="2056" name="Text Box 1033"/>
          <p:cNvSpPr txBox="1">
            <a:spLocks noChangeArrowheads="1"/>
          </p:cNvSpPr>
          <p:nvPr/>
        </p:nvSpPr>
        <p:spPr bwMode="auto">
          <a:xfrm>
            <a:off x="8153400" y="3124201"/>
            <a:ext cx="25146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b="1">
                <a:solidFill>
                  <a:srgbClr val="008000"/>
                </a:solidFill>
              </a:rPr>
              <a:t>Cerebellum</a:t>
            </a:r>
            <a:br>
              <a:rPr lang="en-US" altLang="en-US" sz="2000" b="1">
                <a:solidFill>
                  <a:srgbClr val="FF0000"/>
                </a:solidFill>
              </a:rPr>
            </a:br>
            <a:r>
              <a:rPr lang="en-US" altLang="en-US" sz="1400">
                <a:solidFill>
                  <a:srgbClr val="0066CC"/>
                </a:solidFill>
              </a:rPr>
              <a:t>•</a:t>
            </a:r>
            <a:r>
              <a:rPr lang="en-US" altLang="en-US" sz="2000" b="1">
                <a:solidFill>
                  <a:srgbClr val="0066CC"/>
                </a:solidFill>
              </a:rPr>
              <a:t> </a:t>
            </a:r>
            <a:r>
              <a:rPr lang="en-US" altLang="en-US" sz="1400">
                <a:solidFill>
                  <a:srgbClr val="0066CC"/>
                </a:solidFill>
              </a:rPr>
              <a:t>Balance</a:t>
            </a:r>
            <a:br>
              <a:rPr lang="en-US" altLang="en-US" sz="1400">
                <a:solidFill>
                  <a:srgbClr val="0066CC"/>
                </a:solidFill>
              </a:rPr>
            </a:br>
            <a:r>
              <a:rPr lang="en-US" altLang="en-US" sz="1400">
                <a:solidFill>
                  <a:srgbClr val="0066CC"/>
                </a:solidFill>
              </a:rPr>
              <a:t>• Coordination</a:t>
            </a:r>
            <a:br>
              <a:rPr lang="en-US" altLang="en-US" sz="1400">
                <a:solidFill>
                  <a:srgbClr val="0066CC"/>
                </a:solidFill>
              </a:rPr>
            </a:br>
            <a:r>
              <a:rPr lang="en-US" altLang="en-US" sz="1400">
                <a:solidFill>
                  <a:srgbClr val="0066CC"/>
                </a:solidFill>
              </a:rPr>
              <a:t>• Skilled motor  activity</a:t>
            </a:r>
          </a:p>
          <a:p>
            <a:endParaRPr lang="en-US" altLang="en-US" sz="2400"/>
          </a:p>
        </p:txBody>
      </p:sp>
      <p:sp>
        <p:nvSpPr>
          <p:cNvPr id="2057" name="Text Box 1034"/>
          <p:cNvSpPr txBox="1">
            <a:spLocks noChangeArrowheads="1"/>
          </p:cNvSpPr>
          <p:nvPr/>
        </p:nvSpPr>
        <p:spPr bwMode="auto">
          <a:xfrm>
            <a:off x="8213725" y="4278314"/>
            <a:ext cx="211923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b="1">
                <a:solidFill>
                  <a:srgbClr val="008000"/>
                </a:solidFill>
              </a:rPr>
              <a:t>Brain Stem</a:t>
            </a:r>
            <a:br>
              <a:rPr lang="en-US" altLang="en-US" sz="2000" b="1">
                <a:solidFill>
                  <a:srgbClr val="008000"/>
                </a:solidFill>
              </a:rPr>
            </a:br>
            <a:r>
              <a:rPr lang="en-US" altLang="en-US" sz="1400">
                <a:solidFill>
                  <a:srgbClr val="0066CC"/>
                </a:solidFill>
              </a:rPr>
              <a:t>• Breathing</a:t>
            </a:r>
            <a:br>
              <a:rPr lang="en-US" altLang="en-US" sz="1400">
                <a:solidFill>
                  <a:srgbClr val="0066CC"/>
                </a:solidFill>
              </a:rPr>
            </a:br>
            <a:r>
              <a:rPr lang="en-US" altLang="en-US" sz="1400">
                <a:solidFill>
                  <a:srgbClr val="0066CC"/>
                </a:solidFill>
              </a:rPr>
              <a:t>• Heart rate</a:t>
            </a:r>
            <a:br>
              <a:rPr lang="en-US" altLang="en-US" sz="1400">
                <a:solidFill>
                  <a:srgbClr val="0066CC"/>
                </a:solidFill>
              </a:rPr>
            </a:br>
            <a:r>
              <a:rPr lang="en-US" altLang="en-US" sz="1400">
                <a:solidFill>
                  <a:srgbClr val="0066CC"/>
                </a:solidFill>
              </a:rPr>
              <a:t>• Arousal/consciousness</a:t>
            </a:r>
            <a:br>
              <a:rPr lang="en-US" altLang="en-US" sz="1400">
                <a:solidFill>
                  <a:srgbClr val="0066CC"/>
                </a:solidFill>
              </a:rPr>
            </a:br>
            <a:r>
              <a:rPr lang="en-US" altLang="en-US" sz="1400">
                <a:solidFill>
                  <a:srgbClr val="0066CC"/>
                </a:solidFill>
              </a:rPr>
              <a:t>• Sleep/wake functions</a:t>
            </a:r>
            <a:br>
              <a:rPr lang="en-US" altLang="en-US" sz="1400">
                <a:solidFill>
                  <a:srgbClr val="0066CC"/>
                </a:solidFill>
              </a:rPr>
            </a:br>
            <a:r>
              <a:rPr lang="en-US" altLang="en-US" sz="1400">
                <a:solidFill>
                  <a:srgbClr val="0066CC"/>
                </a:solidFill>
              </a:rPr>
              <a:t>• Attention/concentration</a:t>
            </a:r>
          </a:p>
          <a:p>
            <a:endParaRPr lang="en-US" altLang="en-US" sz="240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124" y="1536092"/>
            <a:ext cx="3545952" cy="3806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4736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Changes in Personality and </a:t>
            </a:r>
            <a:r>
              <a:rPr lang="en-US" b="1" dirty="0" err="1">
                <a:solidFill>
                  <a:srgbClr val="FF0000"/>
                </a:solidFill>
              </a:rPr>
              <a:t>Behaviour</a:t>
            </a:r>
            <a:r>
              <a:rPr lang="en-US" b="1" dirty="0">
                <a:solidFill>
                  <a:srgbClr val="FF0000"/>
                </a:solidFill>
              </a:rPr>
              <a:t> </a:t>
            </a:r>
          </a:p>
        </p:txBody>
      </p:sp>
      <p:pic>
        <p:nvPicPr>
          <p:cNvPr id="4" name="Content Placeholder 3"/>
          <p:cNvPicPr>
            <a:picLocks noGrp="1" noChangeAspect="1"/>
          </p:cNvPicPr>
          <p:nvPr>
            <p:ph idx="1"/>
          </p:nvPr>
        </p:nvPicPr>
        <p:blipFill>
          <a:blip r:embed="rId2"/>
          <a:stretch>
            <a:fillRect/>
          </a:stretch>
        </p:blipFill>
        <p:spPr>
          <a:xfrm>
            <a:off x="3258171" y="1825625"/>
            <a:ext cx="5675658" cy="4351338"/>
          </a:xfrm>
          <a:prstGeom prst="rect">
            <a:avLst/>
          </a:prstGeom>
        </p:spPr>
      </p:pic>
    </p:spTree>
    <p:extLst>
      <p:ext uri="{BB962C8B-B14F-4D97-AF65-F5344CB8AC3E}">
        <p14:creationId xmlns:p14="http://schemas.microsoft.com/office/powerpoint/2010/main" val="98162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rPr>
              <a:t>Volunteer </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9844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Personality characteristics </a:t>
            </a:r>
          </a:p>
        </p:txBody>
      </p:sp>
      <p:pic>
        <p:nvPicPr>
          <p:cNvPr id="4" name="Content Placeholder 3"/>
          <p:cNvPicPr>
            <a:picLocks noGrp="1" noChangeAspect="1"/>
          </p:cNvPicPr>
          <p:nvPr>
            <p:ph idx="1"/>
          </p:nvPr>
        </p:nvPicPr>
        <p:blipFill>
          <a:blip r:embed="rId2"/>
          <a:stretch>
            <a:fillRect/>
          </a:stretch>
        </p:blipFill>
        <p:spPr>
          <a:xfrm>
            <a:off x="1495167" y="1429966"/>
            <a:ext cx="8662087" cy="5205612"/>
          </a:xfrm>
          <a:prstGeom prst="rect">
            <a:avLst/>
          </a:prstGeom>
        </p:spPr>
      </p:pic>
    </p:spTree>
    <p:extLst>
      <p:ext uri="{BB962C8B-B14F-4D97-AF65-F5344CB8AC3E}">
        <p14:creationId xmlns:p14="http://schemas.microsoft.com/office/powerpoint/2010/main" val="8717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en-US" sz="4000" b="1" dirty="0">
                <a:solidFill>
                  <a:srgbClr val="FF0000"/>
                </a:solidFill>
                <a:ea typeface="ＭＳ Ｐゴシック" charset="-128"/>
              </a:rPr>
              <a:t>Neuropsychological Assessment</a:t>
            </a:r>
            <a:endParaRPr lang="en-US" altLang="en-US" b="1" dirty="0">
              <a:solidFill>
                <a:srgbClr val="FF0000"/>
              </a:solidFill>
              <a:ea typeface="ＭＳ Ｐゴシック" charset="-128"/>
            </a:endParaRPr>
          </a:p>
        </p:txBody>
      </p:sp>
      <p:sp>
        <p:nvSpPr>
          <p:cNvPr id="22531" name="Content Placeholder 2"/>
          <p:cNvSpPr>
            <a:spLocks noGrp="1"/>
          </p:cNvSpPr>
          <p:nvPr>
            <p:ph idx="1"/>
          </p:nvPr>
        </p:nvSpPr>
        <p:spPr>
          <a:xfrm>
            <a:off x="2073276" y="1600201"/>
            <a:ext cx="8042275" cy="4924425"/>
          </a:xfrm>
        </p:spPr>
        <p:txBody>
          <a:bodyPr/>
          <a:lstStyle/>
          <a:p>
            <a:r>
              <a:rPr lang="en-US" altLang="en-US" dirty="0">
                <a:ea typeface="ＭＳ Ｐゴシック" charset="-128"/>
              </a:rPr>
              <a:t>Background</a:t>
            </a:r>
          </a:p>
          <a:p>
            <a:r>
              <a:rPr lang="en-US" altLang="en-US" dirty="0">
                <a:ea typeface="ＭＳ Ｐゴシック" charset="-128"/>
              </a:rPr>
              <a:t>Clinical markers for brain damage </a:t>
            </a:r>
          </a:p>
          <a:p>
            <a:pPr lvl="1"/>
            <a:r>
              <a:rPr lang="en-US" altLang="en-US" dirty="0">
                <a:ea typeface="ＭＳ Ｐゴシック" charset="-128"/>
              </a:rPr>
              <a:t>PTA</a:t>
            </a:r>
          </a:p>
          <a:p>
            <a:pPr lvl="1"/>
            <a:r>
              <a:rPr lang="en-US" altLang="en-US" dirty="0">
                <a:ea typeface="ＭＳ Ｐゴシック" charset="-128"/>
              </a:rPr>
              <a:t>GCS</a:t>
            </a:r>
          </a:p>
          <a:p>
            <a:pPr lvl="1"/>
            <a:r>
              <a:rPr lang="en-US" altLang="en-US" dirty="0">
                <a:ea typeface="ＭＳ Ｐゴシック" charset="-128"/>
              </a:rPr>
              <a:t>Imaging </a:t>
            </a:r>
          </a:p>
          <a:p>
            <a:r>
              <a:rPr lang="en-US" altLang="en-US" dirty="0">
                <a:ea typeface="ＭＳ Ｐゴシック" charset="-128"/>
              </a:rPr>
              <a:t>Recovery</a:t>
            </a:r>
          </a:p>
          <a:p>
            <a:r>
              <a:rPr lang="en-US" altLang="en-US" dirty="0">
                <a:solidFill>
                  <a:srgbClr val="FF0000"/>
                </a:solidFill>
                <a:ea typeface="ＭＳ Ｐゴシック" charset="-128"/>
              </a:rPr>
              <a:t>Neuropsychological Assessment </a:t>
            </a:r>
          </a:p>
          <a:p>
            <a:r>
              <a:rPr lang="en-US" altLang="en-US" dirty="0">
                <a:ea typeface="ＭＳ Ｐゴシック" charset="-128"/>
              </a:rPr>
              <a:t>Interpretation of test results </a:t>
            </a:r>
          </a:p>
          <a:p>
            <a:r>
              <a:rPr lang="en-US" altLang="en-US" dirty="0">
                <a:ea typeface="ＭＳ Ｐゴシック" charset="-128"/>
              </a:rPr>
              <a:t>Formulation </a:t>
            </a:r>
          </a:p>
          <a:p>
            <a:pPr lvl="1"/>
            <a:endParaRPr lang="en-US" altLang="en-US" dirty="0">
              <a:ea typeface="ＭＳ Ｐゴシック" charset="-128"/>
            </a:endParaRPr>
          </a:p>
        </p:txBody>
      </p:sp>
    </p:spTree>
    <p:extLst>
      <p:ext uri="{BB962C8B-B14F-4D97-AF65-F5344CB8AC3E}">
        <p14:creationId xmlns:p14="http://schemas.microsoft.com/office/powerpoint/2010/main" val="71359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Neuropsychological Assessment </a:t>
            </a:r>
          </a:p>
        </p:txBody>
      </p:sp>
      <p:sp>
        <p:nvSpPr>
          <p:cNvPr id="3" name="Content Placeholder 2"/>
          <p:cNvSpPr>
            <a:spLocks noGrp="1"/>
          </p:cNvSpPr>
          <p:nvPr>
            <p:ph idx="1"/>
          </p:nvPr>
        </p:nvSpPr>
        <p:spPr/>
        <p:txBody>
          <a:bodyPr/>
          <a:lstStyle/>
          <a:p>
            <a:pPr marL="0" indent="0">
              <a:buNone/>
            </a:pPr>
            <a:r>
              <a:rPr lang="en-US" dirty="0"/>
              <a:t>Key areas </a:t>
            </a:r>
          </a:p>
          <a:p>
            <a:r>
              <a:rPr lang="en-US" dirty="0"/>
              <a:t>Attention and Concentration </a:t>
            </a:r>
          </a:p>
          <a:p>
            <a:r>
              <a:rPr lang="en-US" dirty="0"/>
              <a:t>Intellect </a:t>
            </a:r>
          </a:p>
          <a:p>
            <a:r>
              <a:rPr lang="en-US" dirty="0"/>
              <a:t>Memory </a:t>
            </a:r>
          </a:p>
          <a:p>
            <a:r>
              <a:rPr lang="en-US" dirty="0"/>
              <a:t>Executive Functioning </a:t>
            </a:r>
          </a:p>
          <a:p>
            <a:r>
              <a:rPr lang="en-US" b="1" dirty="0">
                <a:solidFill>
                  <a:srgbClr val="FF0000"/>
                </a:solidFill>
              </a:rPr>
              <a:t>Personality and </a:t>
            </a:r>
            <a:r>
              <a:rPr lang="en-US" b="1" dirty="0" err="1">
                <a:solidFill>
                  <a:srgbClr val="FF0000"/>
                </a:solidFill>
              </a:rPr>
              <a:t>Behavioural</a:t>
            </a:r>
            <a:r>
              <a:rPr lang="en-US" b="1" dirty="0">
                <a:solidFill>
                  <a:srgbClr val="FF0000"/>
                </a:solidFill>
              </a:rPr>
              <a:t> changes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644" y="1932629"/>
            <a:ext cx="4018359" cy="2982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527151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1680</Words>
  <Application>Microsoft Office PowerPoint</Application>
  <PresentationFormat>Widescreen</PresentationFormat>
  <Paragraphs>222</Paragraphs>
  <Slides>24</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Arial</vt:lpstr>
      <vt:lpstr>Calibri</vt:lpstr>
      <vt:lpstr>Calibri Light</vt:lpstr>
      <vt:lpstr>Georgia</vt:lpstr>
      <vt:lpstr>News Gothic MT</vt:lpstr>
      <vt:lpstr>Rockwell</vt:lpstr>
      <vt:lpstr>Tahoma</vt:lpstr>
      <vt:lpstr>Times New Roman</vt:lpstr>
      <vt:lpstr>Wingdings 2</vt:lpstr>
      <vt:lpstr>Office Theme</vt:lpstr>
      <vt:lpstr>The Behavioural Sequelae of a significant injury  to the Brain and the impact for others  </vt:lpstr>
      <vt:lpstr>The event </vt:lpstr>
      <vt:lpstr>TBI: Mechanism</vt:lpstr>
      <vt:lpstr>PowerPoint Presentation</vt:lpstr>
      <vt:lpstr>Changes in Personality and Behaviour </vt:lpstr>
      <vt:lpstr>Volunteer </vt:lpstr>
      <vt:lpstr>Personality characteristics </vt:lpstr>
      <vt:lpstr>Neuropsychological Assessment</vt:lpstr>
      <vt:lpstr>Neuropsychological Assessment </vt:lpstr>
      <vt:lpstr>            Common Consequences of a brain injury            </vt:lpstr>
      <vt:lpstr>PowerPoint Presentation</vt:lpstr>
      <vt:lpstr>Formulation of Personality and Behavioural changes </vt:lpstr>
      <vt:lpstr>Unawareness or lack of insight might look like…  (Capuco &amp; Freeman-Woolpert)</vt:lpstr>
      <vt:lpstr>Personality and behavioral changes</vt:lpstr>
      <vt:lpstr>Frontal Lobes</vt:lpstr>
      <vt:lpstr>Symptoms of Frontal Lobe lesions </vt:lpstr>
      <vt:lpstr>               </vt:lpstr>
      <vt:lpstr>Impact of Impaired Executive Functioning </vt:lpstr>
      <vt:lpstr>Case of MR C </vt:lpstr>
      <vt:lpstr>Ameliorating the personality and behavioural changes following TBI  [Care givers website]</vt:lpstr>
      <vt:lpstr>Treatment of the Silent epidemic </vt:lpstr>
      <vt:lpstr>The role of others in the  Rehabilitation Process </vt:lpstr>
      <vt:lpstr>Reflections on clinical experience to date</vt:lpstr>
      <vt:lpstr>Thank you for your time and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 Baker</dc:creator>
  <cp:lastModifiedBy>User</cp:lastModifiedBy>
  <cp:revision>24</cp:revision>
  <dcterms:created xsi:type="dcterms:W3CDTF">2018-05-07T16:57:41Z</dcterms:created>
  <dcterms:modified xsi:type="dcterms:W3CDTF">2018-05-17T08:05:49Z</dcterms:modified>
</cp:coreProperties>
</file>